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93" r:id="rId7"/>
    <p:sldId id="294" r:id="rId8"/>
    <p:sldId id="295" r:id="rId9"/>
    <p:sldId id="297" r:id="rId10"/>
    <p:sldId id="298" r:id="rId11"/>
    <p:sldId id="299" r:id="rId12"/>
    <p:sldId id="277" r:id="rId13"/>
    <p:sldId id="342" r:id="rId14"/>
    <p:sldId id="333" r:id="rId15"/>
    <p:sldId id="338" r:id="rId16"/>
    <p:sldId id="339" r:id="rId17"/>
    <p:sldId id="340" r:id="rId18"/>
    <p:sldId id="343" r:id="rId19"/>
    <p:sldId id="341" r:id="rId20"/>
    <p:sldId id="337" r:id="rId21"/>
    <p:sldId id="334" r:id="rId22"/>
    <p:sldId id="335" r:id="rId23"/>
    <p:sldId id="336" r:id="rId24"/>
    <p:sldId id="344" r:id="rId25"/>
    <p:sldId id="345" r:id="rId26"/>
    <p:sldId id="346" r:id="rId27"/>
    <p:sldId id="350" r:id="rId28"/>
    <p:sldId id="347" r:id="rId29"/>
    <p:sldId id="348" r:id="rId30"/>
    <p:sldId id="349" r:id="rId31"/>
    <p:sldId id="361" r:id="rId32"/>
    <p:sldId id="362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ustomXml" Target="../customXml/item1.xml"/><Relationship Id="rId38" Type="http://schemas.openxmlformats.org/officeDocument/2006/relationships/customXmlProps" Target="../customXml/itemProps1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B4BD-F3FA-4AC1-BD13-6E53B475C3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D839-3601-419E-836A-22FDCA94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计算图层描述的是 ROS 中的程序是如何在端对端的对等网络中处理数据的。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以上就是本小组的汇报，谢谢老师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277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第二次汇报</a:t>
            </a:r>
            <a:endParaRPr lang="zh-CN" altLang="en-US" sz="32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36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基于ROS的图像识别小车</a:t>
            </a:r>
            <a:endParaRPr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1951095 </a:t>
            </a:r>
            <a:r>
              <a:rPr lang="zh-CN" alt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梁伊雯    1850061 阮辰伟      1951328 曹峰源</a:t>
            </a:r>
            <a:endParaRPr lang="zh-CN" altLang="en-US" sz="18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8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3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83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483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83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440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改进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87889" y="357181"/>
            <a:ext cx="30226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YOLO IMPROVEMENT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0" y="998855"/>
            <a:ext cx="3566160" cy="5370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1715" y="1644650"/>
            <a:ext cx="534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算法用于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超参数生成中。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9345" y="2218055"/>
            <a:ext cx="48355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 （差分进化，Differential Evolution) 算法是 Storn 和 Price 在1997年提出的一种求解优化问题的进化算法，使用突变、交叉和选择计算来演化优化问题的解，其具体的流程图如右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图所示。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需要优化的目标是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 anchor 与所有 ground truth 标注框的平均 IOU 最大化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210" y="6003290"/>
            <a:ext cx="8200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《Differential Evolution with an Evolution Path: A DEEP Evolutionary Algorithm》  </a:t>
            </a:r>
            <a:r>
              <a:rPr lang="zh-CN" altLang="en-US" i="1">
                <a:latin typeface="Times New Roman" panose="02020603050405020304" charset="0"/>
                <a:cs typeface="Times New Roman" panose="02020603050405020304" charset="0"/>
              </a:rPr>
              <a:t>in IEEE Transactions on Cybernetics</a:t>
            </a:r>
            <a:endParaRPr lang="zh-CN" altLang="en-US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通信架构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通信架构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57568" y="35718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三种通信理论模型的学习（话题通信）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19609" y="367046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692" y="1466186"/>
            <a:ext cx="5289668" cy="33791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29812" y="2068326"/>
            <a:ext cx="457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ROS Master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负责保管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Talker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和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Listener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注册的信息，并匹配话题相同的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Talker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与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Listener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，帮助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Talker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与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Listener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建立连接，连接建立后，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Talker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可以发布消息，且发布的消息会被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Listener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订阅。</a:t>
            </a:r>
            <a:endParaRPr lang="zh-CN" altLang="en-US" b="0" i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通信架构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57568" y="35718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三种通信理论模型的学习（服务通信）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19609" y="367046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508" y="1197376"/>
            <a:ext cx="5802243" cy="3304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04115" y="1885362"/>
            <a:ext cx="4325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ROS Master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负责保管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Server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和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Client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注册的信息，并匹配话题相同的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Server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与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Client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，帮助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Server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与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Client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建立连接，连接建立后，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Client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发送请求信息，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Server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返回响应信息。</a:t>
            </a:r>
            <a:endParaRPr lang="zh-CN" altLang="en-US" b="0" i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通信架构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57568" y="35718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三种通信理论模型的学习（参数服务器通信）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19609" y="367046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508" y="1455778"/>
            <a:ext cx="5766192" cy="34932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25005" y="2505671"/>
            <a:ext cx="430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ROS Master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作为一个公共容器保存参数，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Talker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可以向容器中设置参数，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Listener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可以获取参数。</a:t>
            </a:r>
            <a:endParaRPr lang="zh-CN" altLang="en-US" b="0" i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通信架构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57568" y="35718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三种通信理论模型的学习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19609" y="367046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542" y="1005829"/>
            <a:ext cx="8320737" cy="53924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430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移植</a:t>
            </a:r>
            <a:endParaRPr lang="zh-CN" altLang="en-US" sz="5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移植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57568" y="35718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YOLO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在</a:t>
            </a: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ROS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上的移植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70439" y="367046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90" y="1146044"/>
            <a:ext cx="7574701" cy="3513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2" y="5096769"/>
            <a:ext cx="5259669" cy="123037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简单通信结构的创建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8151" y="357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话题发布与订阅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07009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62508" y="1185741"/>
            <a:ext cx="766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发布者方（摄像机）：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我们在虚拟机上对摄像机进行了配置；实现了摄像机结点在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系统中的创建，并且将摄像机捕捉到的图像在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usb_cam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image_raw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话题中发布出去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10" y="2166258"/>
            <a:ext cx="3444096" cy="27792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2508" y="4945512"/>
            <a:ext cx="766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订阅者方（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程序）：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为移植成功的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程序创建结点，使其订阅“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usb_cam/image_raw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”话题，将实时检测到的数据信息在终端中打印出来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8" y="2438783"/>
            <a:ext cx="5385403" cy="212035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简单通信结构的创建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8151" y="357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话题发布与订阅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07009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5" y="3813495"/>
            <a:ext cx="7667170" cy="2988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15" y="865978"/>
            <a:ext cx="7614871" cy="28562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083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目标检测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简单通信结构的创建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8151" y="357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话题发布与订阅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07009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" y="1481497"/>
            <a:ext cx="4932138" cy="3895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55" y="1481497"/>
            <a:ext cx="4932138" cy="390268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兰亭细黑_GBK" pitchFamily="2" charset="-122"/>
                <a:ea typeface="方正兰亭细黑_GBK" pitchFamily="2" charset="-122"/>
              </a:rPr>
              <a:t>简单通信结构的创建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8151" y="357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话题发布与订阅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07009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2" y="1487079"/>
            <a:ext cx="8015843" cy="29769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12124" y="4749611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结点通信结构图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  <a:endParaRPr lang="zh-CN" altLang="en-US" sz="5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URDF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进行小车以及地图的仿真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7" y="1362635"/>
            <a:ext cx="5337055" cy="4888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45" y="1316130"/>
            <a:ext cx="5607711" cy="4981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URDF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进行小车以及地图的仿真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3" y="2019300"/>
            <a:ext cx="2457450" cy="281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92" y="1158367"/>
            <a:ext cx="6178924" cy="52962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06343" y="1160768"/>
            <a:ext cx="12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摄像机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04955" y="4875287"/>
            <a:ext cx="12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里程计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4955" y="5763844"/>
            <a:ext cx="12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雷达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小车与地图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8975" y="27510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URDF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进行小车以及地图的仿真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19197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401"/>
            <a:ext cx="12192000" cy="515919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25805" y="6025847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结点通信结构图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导航算法的调研</a:t>
            </a:r>
            <a:endParaRPr lang="zh-CN" altLang="en-US" sz="5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导航算法的调研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7762" y="2751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全局路径规算法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00776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7" y="1095095"/>
            <a:ext cx="8696453" cy="5351735"/>
          </a:xfrm>
          <a:prstGeom prst="rect">
            <a:avLst/>
          </a:prstGeom>
        </p:spPr>
      </p:pic>
      <p:sp>
        <p:nvSpPr>
          <p:cNvPr id="6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4141694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导航算法的调研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7762" y="2751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全局路径规算法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00776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4141694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9" y="1575647"/>
            <a:ext cx="4225555" cy="41788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6" y="1809619"/>
            <a:ext cx="6103620" cy="1371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2733" y="5950882"/>
            <a:ext cx="32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A*</a:t>
            </a:r>
            <a:r>
              <a:rPr lang="zh-CN" altLang="en-US" dirty="0"/>
              <a:t>的全局路径规划算法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40" y="3741853"/>
            <a:ext cx="5797251" cy="16483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99879" y="5950882"/>
            <a:ext cx="443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PRM</a:t>
            </a:r>
            <a:r>
              <a:rPr lang="zh-CN" altLang="en-US" dirty="0"/>
              <a:t>和</a:t>
            </a:r>
            <a:r>
              <a:rPr lang="en-US" altLang="zh-CN" dirty="0"/>
              <a:t>P-Bi-RRT</a:t>
            </a:r>
            <a:r>
              <a:rPr lang="zh-CN" altLang="en-US" dirty="0"/>
              <a:t>的全局路径规划算法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方正兰亭细黑_GBK" pitchFamily="2" charset="-122"/>
                <a:ea typeface="方正兰亭细黑_GBK" pitchFamily="2" charset="-122"/>
              </a:rPr>
              <a:t>未来规划</a:t>
            </a:r>
            <a:endParaRPr lang="zh-CN" altLang="en-US" sz="5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0605" y="1905635"/>
            <a:ext cx="43453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Faster R-CNN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Cascade R-CNN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Yolo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SSD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C9F754DE-2CAD-44b6-B708-469DEB6407EB-1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2795" y="1568450"/>
            <a:ext cx="6231255" cy="39509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细黑_GBK" pitchFamily="2" charset="-122"/>
                <a:ea typeface="方正兰亭细黑_GBK" pitchFamily="2" charset="-122"/>
              </a:rPr>
              <a:t>未来规划</a:t>
            </a:r>
            <a:endParaRPr lang="zh-CN" altLang="en-US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7772" y="304952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FUTURE PLAN</a:t>
            </a:r>
            <a:endParaRPr lang="en-US" altLang="zh-CN" sz="24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17772" y="44101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4141694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740" y="2344420"/>
            <a:ext cx="34626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还需完成的部分：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数据集收集、转换、训练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建图实现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导航实现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交互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385" y="1353820"/>
            <a:ext cx="8916035" cy="4737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30419" y="1128545"/>
            <a:ext cx="2493904" cy="24939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0" name="椭圆 39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2" name="组合 41"/>
          <p:cNvGrpSpPr/>
          <p:nvPr/>
        </p:nvGrpSpPr>
        <p:grpSpPr>
          <a:xfrm>
            <a:off x="6493914" y="3555823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119617" y="175463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574586" y="448648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76293" y="579867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椭圆 74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椭圆 75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7" name="组合 76"/>
          <p:cNvGrpSpPr/>
          <p:nvPr/>
        </p:nvGrpSpPr>
        <p:grpSpPr>
          <a:xfrm>
            <a:off x="4758535" y="4164626"/>
            <a:ext cx="1099479" cy="109947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514030" y="2075545"/>
            <a:ext cx="2114681" cy="6258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465" b="1" dirty="0">
                <a:solidFill>
                  <a:srgbClr val="C00000"/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zh-CN" altLang="en-US" sz="3465" b="1" dirty="0">
              <a:solidFill>
                <a:srgbClr val="C00000"/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08235" y="4258701"/>
            <a:ext cx="3332964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演示完毕</a:t>
            </a:r>
            <a:endParaRPr lang="en-US" altLang="zh-CN" sz="6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6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ss_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465580"/>
            <a:ext cx="5927090" cy="4444365"/>
          </a:xfrm>
          <a:prstGeom prst="rect">
            <a:avLst/>
          </a:prstGeom>
        </p:spPr>
      </p:pic>
      <p:pic>
        <p:nvPicPr>
          <p:cNvPr id="4" name="图片 3" descr="loss_bbox_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10" y="1029970"/>
            <a:ext cx="3667125" cy="2750185"/>
          </a:xfrm>
          <a:prstGeom prst="rect">
            <a:avLst/>
          </a:prstGeom>
        </p:spPr>
      </p:pic>
      <p:pic>
        <p:nvPicPr>
          <p:cNvPr id="5" name="图片 4" descr="loss_cls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10" y="3780155"/>
            <a:ext cx="3717925" cy="27889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memory_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134745"/>
            <a:ext cx="6633845" cy="4975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671320" y="2292086"/>
          <a:ext cx="8849360" cy="268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395"/>
                <a:gridCol w="1828800"/>
                <a:gridCol w="1869440"/>
                <a:gridCol w="1308735"/>
                <a:gridCol w="1443990"/>
              </a:tblGrid>
              <a:tr h="11633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Cascade R-CNN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Faster R-CNN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SSD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YoloX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fps( img/s)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endParaRPr lang="en-US" altLang="zh-CN" sz="1800" b="1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time( ms/img)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970.5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815.4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321.8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138.7</a:t>
                      </a:r>
                      <a:endParaRPr lang="en-US" altLang="zh-CN" sz="1800" b="1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319655" y="1016635"/>
            <a:ext cx="7552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fps，每秒帧率 (Frame Per Second) 。FPS用来评估目标检测的速度。即每秒内可以处理的图片数量。fps越大越好，越能接近实时评估的效果。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7889" y="357181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6270" y="1180465"/>
            <a:ext cx="6280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速度、准确度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270" y="3310255"/>
            <a:ext cx="58204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根据以上几个评价指标综合考虑，虽然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在准确率上稍有劣势，但在内存和处理速度上均占有绝对优势，而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Faster-RCNN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也紧随其后，所以我们后续采用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Faster-RCNN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再对自定义数据集进行对比评估。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C9F754DE-2CAD-44b6-B708-469DEB6407EB-2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6680" y="2045970"/>
            <a:ext cx="4361815" cy="2766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9435" y="2411730"/>
            <a:ext cx="13277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Faster-RCNN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Cascade-RCNN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26930" y="3252470"/>
            <a:ext cx="11664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YoloX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Faster-RCNN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6930" y="4031615"/>
            <a:ext cx="6483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YoloX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SSD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13233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数据集处理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10469" y="356546"/>
            <a:ext cx="32321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DATASET PROCESSING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398751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44645" y="4695190"/>
            <a:ext cx="75520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TT100K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（清华交通标志数据）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训练集数量：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6107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测试集数量：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3073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图片标注格式：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2625" y="1096645"/>
            <a:ext cx="3206750" cy="3206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13233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数据集处理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10469" y="356546"/>
            <a:ext cx="32321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DATASET PROCESSING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398751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92780" y="5116195"/>
            <a:ext cx="7552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编写脚本，将图片数据集转换为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格式，方便模型训练。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随机生成测试集、训练集。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335" y="1279525"/>
            <a:ext cx="4276090" cy="3388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5" y="2432685"/>
            <a:ext cx="5541645" cy="1404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tags/tag1.xml><?xml version="1.0" encoding="utf-8"?>
<p:tagLst xmlns:p="http://schemas.openxmlformats.org/presentationml/2006/main">
  <p:tag name="KSO_WM_UNIT_TABLE_BEAUTIFY" val="smartTable{b6e1018f-93ae-4603-b20f-197860d6e337}"/>
  <p:tag name="TABLE_EMPHASIZE_COLOR" val="1330547"/>
  <p:tag name="TABLE_SKINIDX" val="0"/>
  <p:tag name="TABLE_COLORIDX" val="a"/>
  <p:tag name="TABLE_COLOR_RGB" val="0x000000*0xFFFFFF*0x212121*0xFFFFFF*0x144D73*0x1BA8C9*0x22C29C*0x91CE24*0xF4B720*0xDA542A"/>
  <p:tag name="TABLE_RECT" val="131.6*180.479*696.8*211.4"/>
  <p:tag name="TABLE_ONEKEY_SKIN_IDX" val="0"/>
</p:tagLst>
</file>

<file path=ppt/tags/tag10.xml><?xml version="1.0" encoding="utf-8"?>
<p:tagLst xmlns:p="http://schemas.openxmlformats.org/presentationml/2006/main">
  <p:tag name="SELECTED" val="True"/>
</p:tagLst>
</file>

<file path=ppt/tags/tag11.xml><?xml version="1.0" encoding="utf-8"?>
<p:tagLst xmlns:p="http://schemas.openxmlformats.org/presentationml/2006/main">
  <p:tag name="SELECTED" val="True"/>
</p:tagLst>
</file>

<file path=ppt/tags/tag12.xml><?xml version="1.0" encoding="utf-8"?>
<p:tagLst xmlns:p="http://schemas.openxmlformats.org/presentationml/2006/main">
  <p:tag name="SELECTED" val="True"/>
</p:tagLst>
</file>

<file path=ppt/tags/tag13.xml><?xml version="1.0" encoding="utf-8"?>
<p:tagLst xmlns:p="http://schemas.openxmlformats.org/presentationml/2006/main">
  <p:tag name="SELECTED" val="True"/>
</p:tagLst>
</file>

<file path=ppt/tags/tag14.xml><?xml version="1.0" encoding="utf-8"?>
<p:tagLst xmlns:p="http://schemas.openxmlformats.org/presentationml/2006/main">
  <p:tag name="SELECTED" val="True"/>
</p:tagLst>
</file>

<file path=ppt/tags/tag15.xml><?xml version="1.0" encoding="utf-8"?>
<p:tagLst xmlns:p="http://schemas.openxmlformats.org/presentationml/2006/main">
  <p:tag name="SELECTED" val="True"/>
</p:tagLst>
</file>

<file path=ppt/tags/tag16.xml><?xml version="1.0" encoding="utf-8"?>
<p:tagLst xmlns:p="http://schemas.openxmlformats.org/presentationml/2006/main">
  <p:tag name="SELECTED" val="True"/>
</p:tagLst>
</file>

<file path=ppt/tags/tag17.xml><?xml version="1.0" encoding="utf-8"?>
<p:tagLst xmlns:p="http://schemas.openxmlformats.org/presentationml/2006/main">
  <p:tag name="SELECTED" val="True"/>
</p:tagLst>
</file>

<file path=ppt/tags/tag18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SELECTED" val="True"/>
</p:tagLst>
</file>

<file path=ppt/tags/tag9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NjE1MzIwODQxMjMiLAogICAiR3JvdXBJZCIgOiAiMTM1NTgxMjE5IiwKICAgIkltYWdlIiA6ICJpVkJPUncwS0dnb0FBQUFOU1VoRVVnQUFBcllBQUFHNENBWUFBQUN3NGFRQkFBQUFDWEJJV1hNQUFBc1RBQUFMRXdFQW1wd1lBQUFnQUVsRVFWUjRuT3pkZDNoVFZRTUc4RGVyYmJyM1lwUzlaRy9aRzJVcUlFNVVGRVVSVkVRRkJjU0JFLzBFRlVWbHlBWUJtU0pXOWk1UTlsNXRLYVY3TjBrejcvZEgyOUEwU1p1V3RtblQ5L2M4UEdudVBmZmNreTdlbnB3aEVnUkJBQkVSRVJGUk5TTVNpVVNGbjR2dDFSQWlJaUlpb3ZMRVlFdEVSRVJFRG9IQmxvaUlpSWdjQW9NdEVSRVJFVGtFQmxzaUlpSWljZ2dNdGtSRVJFVGtFQmhzaVlpSWlNZ2hNTmdTRVJFUmtVTmdzQ1VpSWlJaWg4QmdTMFJFUkVRT2djR1dpSWlJaUJ3Q2d5MFJFUkVST1FRR1d5SWlJaUp5Q0F5MlJFUkVST1FRR0d5SmlJaUl5Q0V3MkJJUkVSR1JRMkN3SlNJaUlpS0h3R0JMUkVSRVJBNkJ3WmFJaUlpSUhBS0RMUkVSRVJFNUJBWmJJaUlpSW5JSURMWkVSRVJFNUJBWWJJbUlpSWpJSVREWUVoRVJFWkZEWUxBbElpSWlJb2ZBWUV0RVJFUkVEb0hCbG9pSWlJZ2NBb010RVJFUkVUa0VCbHNpSWlJaWNnZ010a1JFUkVUa0VCaHNpWWlJaU1naE1OZ1NFUkVSa1VOZ3NDVWlJaUlpaDhCZ1MwUkVSRVFPZ2NHV2lJaUlpQndDZ3kwUkVSRVJPUVFHV3lJaUlpSnlDQXkyUkVSRVJPUVFHR3lKaUlpSXlDRXcyQklSRVJHUlEyQ3dKU0lpSWlLSHdHQkxSRVJFUkE2QndaYUlpSWlJSEFLRExSRVJFUkU1QkFaYklpSWlJbklJRExaRVJFUkU1QkFZYkltSWlJaklJVERZRWhFUkVaRkRZTEFsSWlJaUlvZkFZRXRFUkVSRURvSEJsb2lJaUlnY0FvTXRFUkVSRVRrRUJsc2lJaUlpY2dnTXRrUkVSRVRrRUJoc2lZaUlpTWdoTU5nU0VSRVJrVU5nc0NVaUlxSnFZZStCd3dqZnN4ODZuYzdzM0xVYk43SGpuLy9zMENvZzl1NjlDcXY3d09GaitHM1p5bUxMTEZxOEhPczJib0VnQ0JYV2p1cENhdThHRUJFUkVkbGk2WW8xTUJnRURPelgyK3pjTDc4dng2VXIxeERnNzRjdW5kcGJyZVA0aVVqTSt2U3JCMnJIN2gwYmpCLy91V2tiRmk5ZmpRL2Zld3Q5ZW5ZekhoOHc3SWt5MVZkVWJxNGFmMjdhQnJGSWpBa3ZQbXQyZnUyR3pkaTRaUWVHREI0QWtVaGs4ejBkRllNdEVSRVJWWG0zYmtjaklURVpUNDRlYVRIQXpYei9iYnp5eGpSODlkMFArR1hCUEFRSEJSUmIzN3JsdjhMRnhSa0FFSGN2SG05TS9RQmIxdjloUEYvY3NjSjZkdStDVmVzMzRvdDVDeUFXaTlHcmUxZmp1VkVqaG1ENGtFRlcyN0I5WnpqKzJyYXoySFlPSHRBSE4yN2V3dTU5QnpGcTVGRDQrbmdiejJYbktMRHQ3My94eU1CK21EcjUxV0xycVNrWWJJbUlpS2pLKzIvdkFRREFvUDU5a0phZVlYWmVJcEhncVRHUDRYWjBEQURCckl5Ym15dWNuWnhNbnN0ZFhBQUFybkk1QU1EZHpjMTR2cmhqaFlVRUIrSHROMTdGRi9NVzRJdDU4K0hxK2dFNnRtc0RBUER5OUVTZDJyV3N2aVl2VDArelkzSHhDWGpobFNrV3k0OGQ5NHJGNDd2KzI0dGQvKzAxT1RiL204L1Fza1V6cS9kMlZBeTJSRVJFVktWcHRWcUU3em1BVmc4MVIxamQyaVcremIvM3dHR3pZKzlNZVExREJ2YzNQaDgrWnB4WkdVdjEyaktrb0YvdkhqaHkvQ1FTRXBMUW9GNVlpZVdMRXhRUWdHV0w1bHM4RngwVGkwKysvQTVqSGh1R29ZOE1LTGFld01EaWU2d2RGWU10RVJFUlZXbDdEaHhHVm5ZMmV1ZVBZWjM1L3R1bHJxTlprMFlBZ0VZTjYyUEd0Q2w0dUhOSGlDV21jK2hWcWx6cytDY2NQYnAxUVVod2tGa2RLbFV1VHA4OWI3SCtxWk5maFV3bU0ra1Z6c3pLUXV6ZE9LdHR5c3pLTWpzbWxVcXM5dkllUEJJQkFCallyM2V4UGNFMUdZTXRFUkVSbFJ1bFVvVUxsNjdnd3FVcnVITTNEdmZpRTVHZWtRRzFXZzIxV29OcGI3Mk9Sd2IwdGJrK3ZWNlBOZXMzQVFDY1pESUFRTjllM2FIUmFCRVRHNHZHRFJ0WXZmYjRpVWk0dURpajFVUE5JWkZJb0ZhcklSYUwwYjV0YTZnMUdyUHlhV25wV0xGbUEwSkRndUh0NVdXeHp2WnRXeU10UGNOa3JDdGdPbVNod0YvYmRwWTRodGFTa25xSko3NzVYckhuRnkvOER2WEM2cGI2dm82QXdaYUlpSWdlMk5uekY3RjlaemlPSEQ4Qm5VNFBxVlNLdXJWcm9WWklNRm85MUF3dXpzNXdkblpHNjRkYWxLcmU4RDBIY0M4KzBlejRWOS85Z01pejU3RngxV0xJOGdOdlVZdVhyOEhkdUh2WXRIb0ozTnhjc2ZYdmYvSGIwdUtYenNxcis4Y1N5K3plc1FFVEpyMkQ2RHV4SnNjS3pQL21Nd1FGQmlEQTM4OXFIY2twcVVoTVNqWTdibWtvd3NYTDEvRGRENzlnN09nUmVIUmd2MkxiWnFtM3VhWmdzQ1VpSXFJeWk3c1hqeDkvV1lKVFo4N0IxOWNIbzBZT3hjT2RPNkpwNDBad2NySWNPRzJWbzFCZ3lZbzE4UFAxUVdwYXVzbTVudDI3NHVDUjR6aCtJaEk5QzYxRVVDQXRMUjNSTVhmUXBWTjd1TG01QWdER2pocUJzYU5HUUJBRUtKUktzMnRTVTlQeDhxU3BtRFY5S2pxMmIyTjIzc1haQlZLcHhQaDgzTk5qa0pXVGcrTW5JaEZ4OHJUeCtPM29HR1JtWlNFekt3dlhiOTRxOFhVZU9YNEMzYnQyTmo2M05NeGcyODV3QUVEL1BqMDVES0VZRExaRVJHVENZREFnSXpzSE9Tb1ZkRG9kREZ6MHZVb1FpMFNRU3FWd2w4dmg3ZUVPc2RqK2V5eWRPSFVHYzcvNUhscXREdVBIUFkwblI0K0FWRnArMFdMbG1nM0l5TWpFakdsVHpIcFJ1M1hwQ0dkblordzdlTVJpc0QxNStod0FvSGVQaDgzT3BXZGtXbDFoQUFEbWZ2Mjl4ZU16cGszQmdMNjlqTThMeHZ5bXAyZVlCTnUvZCszRzFoMjdpbmxsNW5idjJBQkJFSEEzenZKbUQvc1BIb0d2anplY1pMSml4KzBXVmhNRE1JTXRFUkVaS1hQVlNFcExnMDZ2dDNkVHFBaURJRUNqMVNKTnEwV1dRb0ZBWDErNDVxL0RhZy9YYjk3R0oxOThpd1lONm1INjFNbW9YU3VrM084UkVoeUVIZzkzUnRmT0hjek9PVHM3bzB2SGRvZzRlUnFxM0Z6ajBsMEZJazVHUWlxVm9GdlhUbGJyLy9LVG1lalVvYTFOYlNuTmhndXZ2alFPNDhjOVpYSnM1ZHFOMkxSbEJ6YXYrd1BXOWxISVZhc3gvclhpSjhhVmRMNnc0alorY0ZRTXRrUkVCQ0F2MU41TE5oL3ZSMVdQVHEvSHZlUmsxQW9JZ053TzRUWXRQUU56NW42RHdNQUFmUFhKVE9OYi9lVnRVUDgreGw1UlN3cUdJMFNjUEcyeTY1ZE9wOGVwTStmUW9XMGJpNU82Q253dzUvTnliVzhCWnljbms5VVJBRUF3R09Ea0pJT0h1L1gyeUYxY3pNTG9tWE1YTVgzMloramNzUjNtZmpTalF0cnJTQmhzaVlnSUJvTUJTV2xwOW00R2xWSmlXaHJxQmdkVityQ0UrUXQvUTI1dUxyNzlZazZGaFZvQWNIV1Z3OVZWamh5Rnd1TDV6aDNhUVNxVjRPRGhZeWJCOXNLbHkxQXFWZWpkMDN3WVFtR2ZmM3gvTTRXU0RCNzVWTW1GOHYyN2U3L1pzZXMzYjBNcWtWbzhCd0Jpc1JnRCsvVXlPUmFma0lqUDU4MkhuNjhQM3BrOEVYb2Iza2tSaVVSVllwaUt2VERZRWhFUk1ySnpPUHlnR3RMcDljakl6b0d2bC9rT1ZoVWxMajRCeHlKT1llTEx6Nk5XYVBrUFB5Z05OemRYdEhxb0JVNUdub1ZHb3pWT1ZqdDg3QVNrVXFuSmhDeExabjc4WllXMGE5NzhoYVUrSjVQSlRJSnRja29xM3B2NUNmUjZQVEl5TWpIMmVkdTJ6QTBLRE1EcXBUK1hyc0VPaE1HV2lJaVFvMUxadXdsVVJncVZxbEtEN1pidC84RFoyUW1QRExSOUxkcUsxS1ZUZTV3NWR3R1JaOC9oNGM0ZElRZ0NEaCtOUUtmMmJVdnNUYTZvSHR0ZFc5YWFUS0k3ZmZZODNwLzFHVHc4M05HMGNTTjg5ZW5NWXErL2VTc0tzejc5Q3RuWk9maDY3bXo0RkZrekZ3QmVlQ1Z2SXR1NFowekgva29sRXJPeU5RbURMUkVSUWFmVDJic0pWRWJhU3Z6YUNZS0EzZnNPWW1EZjNzV09YYTFNZlhwMlErM1FFTFJyMHhJQWNPSFNGYVNtcFpjNERLRWlaT2NvOE9Ndmk5R3Zkdy9qaERlbFNvVWZGeTFGazBZTjhPeFRvekZuN2p3c1g3MGVMeno3cE1VNmR1M2VoNThXTFlFZ0FIUG5mSUNXTFpwWnZaK2JteXRxaFFSWHlHdXByaGhzaVlpSVMzcFZZNVg1dFV0SVRFSjJkZzVhdHlyZEpnc1Z5ZC9QRi81K3ZzYm5lL1lmZ2t3bVE3Y3UxbGRES0ZCZVF4RVV5cngzUENaTW1ncUZVb2tSUXdjREFMS3lzekZuN2p6RUp5VGloM2x6MGFSeFF6d3lvQzlXcnQySWpJd3N2RGJoZVRnNzM1Lzh0M2YvWVh3Ny8yZjRlSHRoN3B3WmFOcTRVYm0wcnlaaHNDVWlJaUtiWEw5NUd3RFFxRUY5dTdVaDltNmNUVXRlalJqN3ZObXh0WDhzQWdCa1ptWUJ5RnVYdGsycmgyeTY3OU12dm9hY0hBV1NVMUlCQUo0ZTduQjJkb1phbzhHaEk4Y0I1QzFQTnYyZHlRZ09Dc1MrZzBld2FQRnlaT2ZrWVBhTXFXalN1Q0VBNE8zSkU2RlNxN0g5bjNBY1B4bUpKMGVQUlA4K1BlSGg0WTZlM2J0Z1FHUXZ2UHpDTXdqdzl5dHh2ZHFjSEVXeFpXcmlPcllpUWVDZjZVUkVOZDNOMkx2MmJnSTlnRVoxYWxmS2ZaYXRXb2VOZjIzSDlvMHJLM1htZlk1Q2djZWVmQkh2VEhrTlBidDNSZmllL1dXcTU1ZmYveWkzTnIzMzloc1lQS0FQQU9DenI3OUhXSjFhR1BmMEV6aDBOQUpMVjZ6QjNiaDQxSzlYRis5UGZRT05Hell3dTM3cmpsMVl0bklkY2hRS1NDUVNkTzNVQWJOblREVVptMXVhdFhNdHFRbnIySXBFcHFzQ005Z1NFUkdEYlRWWFdjSDJ4MFZMY09UWUNheGIvbXVsM0srQVZxdkZuNXUyb1d2bkRtallvRjZaNjdGbHVTeGJpY1ZpRkdRcVFSQ01IeWNrSm1QZS9JVVlQS0FQQnZUdFZld2ZBQXFGRXJ2KzI0dmpKMDlqOHNTWEVGYTNjcjZPam9UQmxvaUl6RERZVm0rVkZXem56VitJaTVldllmbHZQMVRLL1loS1VqVFkxdHdWZkltSWlLaFVWS3Bjc3gyMWlLb1NCbHNpSWlLeWlVZ2tnc0Znc0hjemlLeGlzQ1VpSWlLYnlPVnlLSlJLZXplRHlDb0dXeUlpSXJLSm02c2NDZ1dETFZWZERMWkVSRVJrRXpjM1Z5aFZLdTVVUjFVV2d5MFJFUkhaSkRBd0FBQ1FsSnhxNTVZUVdjWmdTMFJFUkRZSkNRb0VBQ1FrSnRxNUpVU1dNZGdTRVJHUlRVS0Nnd0FBOFFsSmRtNEprV1VNdGtSRVJHUVRmejlmU0tVU3hMUEhscW9vQmxzaUlpS3lpVmdzUmxCQUFCTFlZMHRWRklNdEVSRVIyU3drT0FnSmlReTJWRFV4MkJJUkVaSE5nb01ERWM5Z1MxVVVneTBSRVJIWkxNRGZINW1aV2RCb3RQWnVDcEVaQmxzaUlpS3lXV0NBSHdBZ09aVnIyVkxWdzJCTFJFUjJwMVNwb05Gb0t2MitnaURnNzUzaFNFeE10cW44MlhNWEVCNitGd2FEb1lKYlZuVUYrT2NIMitRVU83ZUV5SnpVM2cwZ0lxS2FMU3NyR3d0K1dBUWZIeTlNZW4wQ3hHTFRQcGV2djVrUHBWSlY2bm8vK2ZpREVzdGN2M0VMMjdmL2c0TUhqK0xkYVpNUkVPQnZ0V3hVVkF5V0xGa0pyVllMSjJjbjlPbmRvOVJ0Y2dRRm42UGtGUGJZVXRYRFlFdEVSSGFWbEpTTWhJUkV4TVhkdzZyVmYrTDVjVThWT1o4Q2hVSlJJZmR1MnFRUkJnN3NpLy8rMjRjRlB5ekMrKys5QlU5UEQ3TnlkKzdFNG9jZkYwR3IxYUpYcjI0MU50UUNlV3ZaQXR4V2w2b21CbHNpSXJLclJvMGFZT3pZeDdGMjdVWWNQUnFCd0FCL1BQTElBTE55aTM3NTNxYjZwcjA3cTFSQitQSEhoaUU2K2c1U1U5T1FtWmxsTWRpbXBXZEFxOVdoVDUrZWVITHM0emJYN1lpY25aemc1dWFLek14TWV6ZUZ5QXlETFJFUjJWM3ZYdDBSZStjdURoODVqcTNiZGlJME5CaXRXN2NzOS91ODl2clVZczkvL3NXM3haN2Z2LzhROXU4L1pIYThaODl1ZVBhWkp4Nm9iZFdKUVcrQWs1T1R2WnRCWkliQmxvaUlxb1Fubnh5Tm1KaFlDQkFRRmxhM1F1NFJGQlJZWXBtTWpBeW8xUnA0dUx2RDFjM1ZwbnE5TFBUeU9pcEJFS0RWYWVIaTRtenZwaENaWWJBbElxSXFRU2FUNHZYWFg0WmNMb2RjN2xJaDl5aHBRcGtnQ1BqZ3cwK2dWbXN3ZnZ5emFOR2lXWVcwb3pxN2RUc2FPcDBlalJzMXNIZFRpTXd3MkJJUlVaWGg2K3RqOVZ4Snd3akt3KzNiMGNqSXlJU2JteHVhTm0xYzRmZXJiZ1JCd01ZdE8rQXFsNk45bTFiMmJnNlJHUVpiSWlLcUZtd1pSZ0RrcmE5cWJaMVpnOEdBU1c5TUs3RU9oVUtCTnlhL2EzUGJiSjNZVmxIT25ydUVsZXMyQUJBcTdCNWFyUTRabVptNEY1K0lGNTU5RWpLWnJNTHVSVlJXRExaRVJGV1V3V0NBVXFXQ1VxbUNVcW1FVXBWcjhxaFdhNkEzR0tEVDZXRFFHNkRUNjZEWDY2SFQ2YUUzNktIWDZhSFg2NkUzbnJ2L3FOZVpQbjkxNG5pN3ZNWlBQLzBhK2lJaHRPaHdnVzRQZDBLdVdtUHo1S3hObTdZaVYyMTlzd2RyQWRsZ01CZzNIZkQzOTRORUlySHBmbFhCZndjTzR0eUZTNVZ5TDI5UFR3d2UwS2RTN2tWVVdpSkJFQ3J1enpzaW9ocE1FQVRrS0pSSVQ4OUFla1lHMGpNeWtaR1JDWVV4cUJhRVZ0WDlqMVgzUTZ4YXJhNjB0dHFyeDNIU0c5UE1lbGZ0MVpZVEowOWo2ZEtWOFBQenhXZWZ6alRiS0tJcWExU25kb1hmUTZsVTRkcU5tL2ptKzRWd2QzZkRiejkrQzVGSVZPSDNKU3FPcU1nM0lYdHNpWWhLb1NDc1p1UUgxYlQwalB6Z212OXgvdkdDWXpxZHp0NU5ydEorWHZpZDhlUEpVOTR6K1h6bDVDZ3c3OXNmSHFqK0Y1NS9HZzBhMUN1eG5NRmd3RC8vL0FjQUdOQy9UN1VLdFpYRjFWV09kbTFhNGQyM0ptSDY3TTl3NDFZVW1uQUNHVlV4RExaRVJJVVlEQWFrcEtZaFBpRVI4WWxKaUU5SVJFSkMzbU55U21xbGhsV0pSQUpYVnpsYzVYS3pSN2xjRGhkbkowaWtVa2drWWtnbGVZOFNpUVJTaVJUaS9JL3pua3Z5UHpZdEp5NTByaW95R0F4SVRFeDZvRHJVbXZ0REV1WjgvS1hWY25xOUhpbjVXOFR1MlhzQSt3OGNMdlc5NnRXcmkvRXZQbHY2UmxZenJWczJoMVFxd2VrejV4bHNxY3Boc0NXaUdpYzdSNUVYV1BPRGErSHdtcGljREoxT1gyNzM4dkJ3aDQrM0YzeTh2ZUhqN1FWdmJ5OTR1THRCTHBmRHpkVVZjcmxMa1VjNVhPVXVjSFYxaFV3bXJiUzNlbS9HM3EyVSs1U0dwNmVIMVdFSmdpRGc5VW52UUNhVDRzY2Y1dGxVbjYwaHVTRGdsbFpOV2N0V0pwUEJ5Y2tKQ3FYUzNrMGhNc05nUzBRT1NhL1g0MTU4SXFKajdpQXE1ZzZpWTJKeEx6L0E1cFJpdTlXaVJDSVJQRDNjNGVQamt4ZFlmZTZIVnVOai9qRnZMMDlJcGZ3MVd4SFUrWlBEWkRMYmQ3K3lGcEpYckZpTG84ZE9JQ0RBSDNNK21zNnZtUTFFSWxHbGpnRW5zaFYvZW9tb1doTUVBY2twcWNid0doV2RGMlR2eE1aQnE5V1d1ajZSU0lUQUFIK0VCQWNoT0NnUUljRkJDQWtLUkhCd0lJSUNBK0R0NVZsbDM3cXZTVEl6c3dEa2pmdDhFQ2RQbnNiUll5Y0FBR1BIUHM1UWF3TzFXZzJGUWdsdmJ5OTdONFhJREgrQ2lhamF5TXpNdWg5Z1krNGdLdm9Pb3UvRVFxbFVsYW9lTDA4UEJBY0ZJU1E0TDdDRzVvZlk0S0FnQkFiNFF5cGxjSzBLYk5tUUlTVWx0Y1J5SDgvNUFNSEI1a3Q4UlVYRllOWHE5UUNBTGwwNm9sWExGbVZyYUEyVGxMOGtXbkNnYmVzS0UxVW1CbHNpcXBLMFdpMXUzb3JDNVdzM2NPWHFkVnkrZXQzNEg2b3RSQ0lSUWtPQ1VUK3NEdXFGMVVYOXNEcW9YVHNVSWNGQmNKVS9XQzhmVlk3aU5tUklUOCtBSm45aW1MdTdHOXpjM0t5V3RmU0hTbng4QW41YStKdHhTRU5FeENsRVJKd3FVenZ0dlRsRFpVdElUQVlBQkFYNjI3a2xST1lZYkluSTdnUkJRRkp5Q3E0VWhOaHJOM0RqNW0yYlZ4OEk4UGREdmJBNnFCOVdOKyt4WGwzVXJWMEx6czdPRmR4eXFrZ2Z6NWxoY2ZLY1FxSEF6Rm1md2RuWkdWcXRGdTd1N3BnMTgxMmJoeEZFUjkvQlR3dC9nMEtoaEtlbkI3cDM2NExUWjg1YkxGc3c0U3d3TUlCcnR1WkxUTW9QdGpidUJFZFVtUmhzaWFqU3FkVnFYTDk1RzVldlhqY0cyYlMwOUJLdmMzTnpSY1A2OVZDL1hsNkFiUkJXRjJGaGRlQmVURzhkVlUvSnlTbFlzM1lqM25yek5iTnphOVp1Ukc2dUdvTUc5WU5HbzhYKy9ZZnc5OS8vWXVUSW9TWFdlK0hDSlN4ZXNnSnF0UWJlM2w1NDY4M1hFQklTYlBYYWdtRU9NMlpNWlU5L3ZvU2tKRWlsRXZqNSt0aTdLVVJtR0d5SnFNSnB0VnBjdW5JTnA4OWV3T216NTNIOTVtMnozYWFLRW9sRWFGQS9ETTJiTmtienBrM1FvbGxqMUs0VnlsNHpCeVVJQWdvMndqeDA2Q2cyYnRvS3RWb0RyVllIbWV6K2YxVi8vYlVka1pGbjRlUGpqU0dQRG9SZXI4ZUppRlBZOWU4ZXVMcTVZYUNWclY0TkJnTzJidDJKOFAvMlFoQUVoSWFHWU1ya1YrSGo0MTBaTDgraHhDY2tJVERBbnorTFZDVXgyQkpSdVJNRUFiZWpZeEI1NWp4T243MkFDeGN2bXl5VWI0bXZqemVhTjIyQzVzMGFvMFd6Sm1qY3FBSGtMaTZWMUdLeXQ5VFVOT2oxZWVzSHIxNnpBVktwQk1PSFAyb2NINnRRS0xCcTlRYWNPWE1PenM1T2VHM2lTM0RKLy82WU1PRjVMUHg1TVRadDJvclUxRFE4Tm5LSThWeUIzYnYzNDkvd1BRQ0FqaDNiWWR4elQ4SFoyZmFsd3VpK2UvY1NVQ3MweE43TklMS0l3WmFJeWtWU2NncE9uODBMc3BGbnp4dVhZN0pFSnBPaFNhTUdhTmEwTVZvMGJZem16Wm9nd04rUFBVQTEyTC8vN2pGK1hLdFdLRjRhL3l4cTFRcUZWcXZGb2NQSDhNL08vNUNka3dNUEQzZE1lbjBDd3NMcUdNdTNhTkVNTDQxL0RrdVdyc1QrL1ljUWVlb01oZ3daaEM1ZE94cUhEL1R1M1IzSGo1L0VnQUY5MEsxYmwwcC9mWTVDRUFURTNZdkhRODJiMkxzcFJCYUpoSUwzZm9pSVNpRTNWNDNUWjgvajFKbHpPSDMyUE83R3hWc3RLeEtKMExoaGZiUnYyeG9kMnJWR2krWk40ZXpFM3JLcXhONDdqNTA5ZXdHTGZsMkt2bjE3WXZTb0VVaE1UTUt4NHlkeDdOZ0pLQlI1TzF5MWJ2MFFubjFtTEx5OFBDM1dFUlVWZ3orV3J6Rk8rQktMeFdqY3FBR2VlZVlKQkFVRndtQXdRQ3dXRzh2YnNweFlhZFN0V3djZmZ2Qk91ZFpwcTBaMWFsZktmVEl5TWpIbXVRbVk5T3A0akJveHBGTHVTVlFjVVpFZUVmYllFcEhOc25NVU9INGlFb2VQUnVEVTZiUEZEaThJQ1E1Qys3YXQwS0ZkRzdSdC9SQThQV3JHZHFOVU5tM2J0c0tNNlZOUnIxNWRBRUJPamdKNzl4NkV3V0JBbzBZTk1IVElJRFJ2M3JUWU91clhEOE9zbWU5aTk1NERPSFRvS05MUzB1SHE1b3JBd0FBQU1BbTFRUG5QNnZmejh5M1grcXFpdUh0NWY4RFdDZ20yYzB1SUxHT1BMUkVWS3kwdEhVY2lUdUx3MFFpY1BYL0pPQTZ5S0E4UGQ3UnYwd29kMnJWR3V6YXRFQkljVk1rdHBRZGg3eDViU3k1Y3ZBd2ZiMi9VcmgxYTZtc0ZRY0NWSzlmUXNHSDlHckhzVzJYMTJJYnYyWTl2dmwrSVpZc1dvRTRadmk1RTVZMDl0a1JVb3ZpRVJCdytkZ0tIajBiZzh0WHJzUGIzYjR0bVRkQ3RTeWQwYU44YWpSclU1eGhaS2xjUHNoT1lTQ1JDaXhiTnlyRTFCQUFKK2NNOFFpenM1RVpVRlREWUVoRUFJUGJ1UGV3N2VBUkhqcDNBcmFob2kyVWtFZ25hdFc2Sjd0MDZvM3VYVHZEbE9wWkVOVXAyamdLdXJuS2JOOE1ncW16OHppU3F3Ykp6Rk5oLzhBakM5K3pIbFdzM0xKWnhkblpHNTQ3dDBPUGh6dWpTcVQwM1F5Q3F3WlJLSlR6YzNlM2REQ0tyR0d5SmFoaTlYbzlUcDg4aGZNOStIRGwrMHVLMnRSNGU3dWpXcFNPNlA5d0ZIZHExNWdvR1JBUUFVQ2hWY0hOMXRYY3ppS3hpc0NXcUlhS2k3eUI4ejM3czNuY1E2Um1aWnVkZDVYTDA2ZFVOZlh2MVFPdVd6U0dSU096UVNpS3F5bVJTYVltN0JoTFpFNE10a1FQTHpNekNuZ09IRWI1blAyN2Vpakk3THhLSjBLRnRhd3pxM3dmZEgrNVVJMmFQRTFIWnllVnk1S3B6N2QwTUlxc1liSWtjMFBXYnQ3RjUyOS9ZZC9BSWREcno1Ym5xMUE3RjRQNTkwYjl2VHdUNCs5bWhoVVJVSGNubExsQ3BHR3lwNm1Ld0pYSVFlcjBlaDQrZHdGL2JkdUxTNWF0bTU5M2QzTkMzZDNjTTZ0OEh6Wm8wNHRKY1JGUnF0VU5Ea0ptVmpjek1MS3M3d0JIWkU0TXRVVFdYbloyRHYvL2RqYTA3ZGlFNUpkWHNmTWQyYmZEbzRQNTR1SE5IT0RuSjdOQkNJbklVelpvMkFnQmN2WEVUWFRxMnQzTnJpTXd4MkJKVlV6RjM3bUx6OXAzNGI4OEJzNjF0WFZ5Y01haC9IencrL0ZIVXFWM0xUaTBrSWtkVFB5d01UazR5WExoMGhjR1dxaVFHVzZKcVJCQUVSSjQ1aHcyYnR5UHl6SG16ODhGQmdYaHMrS040WkdCZnJqZExST1ZPS3BXZ2Q0K0hzWFBYSGp6MzVCaTR1SERDS1ZVdERMWkUxWUFnQ0RnUmVRYXIxbTYwdUpGQ3V6WXQ4Zmp3SWVqYXVRUEVZckVkV2toRU5jWFRUNHpDN24ySDhFLzRIancrWW9oZDJwQ1duZ0dkVG9mQUFIOEFnRnFqd1k2ZDRXamNxQUZhMjdnVnMwYWp0VGc4YSsrQnd3amZjd0JmZlRyVDVtdGk3OTVEbmRxaHBYd1Z0amx3K0JpdTNiaUpWOGVQczFwbTBlTGw4UGIyd3BPalI5YjQrUk1NdGtSVm1DQUlPSDR5RWl2WGJzVDFHN2RNemprNXlUQ2diMjg4UHZ4UjFLOVgxMDR0SktLYXBtNmRXdWpWdlN1V3JWcUhWZzgxUjZPRzlTdTlEVDh1V29LVGtXZXdhdkZDZUh0N0FRRFdiTmlNc0RxMThiK3ZQaW54ZXIxZWovZG5mUW9YRnhlOC8vWWtrKzNCNCtNVGNlcjBXWlB5Z2lCZzlmcE4yUFhmWG56LzlXY21xOG44dVdrYkZpOWZqUS9mZXd0OWVuWXpIaDh3N0FtYlg4L3VIUnVzbnN2TlZlUFBUZHNnRm9reDRjVm56YzZ2M2JBWkc3ZnN3SkRCQTJwOHFBVVliSW1xSkVFUWNEVGlKRmF1M1dpMi9xeXJxeHlQanhpQ1VTT0d3c3ZUdzA0dEpFY2pGb2xnRUFSN040UEtRR3lITUROMXlrUzgvZDVzekpqek9SYk1tNHRhSWNHVmR1K0RSNDdqMEpIakdERjBzREhVT2pzNVlleW9FZmg5MlNvY1BocUJIdDI2RkZ1SFJDTEIwMDg4anEvLzl4TmVtVHdOSDd6N0pqcTJiMnV4ckZLbHdqZmZMOFRob3hFWVBYSW9mSDI4VGM3MzdONEZxOVp2eEJmekZrQXNGcU5YOTY3R2M2TkdETUh3SVlPc3RtUDd6bkQ4dFcxbnNXMGRQS0FQYnR5OGhkMzdEbUpVa2Z0bjV5aXc3ZTkvOGNqQWZwZzYrZFZpNjZrcFJJTEEzMlJFVllVZ0NEaDhOQUtyMW0zQ3JhaG9rM051YnE0WVBYSW9IaDh4RkI3dUhEOUw1ZXRPUWlJMFdxMjltMEZsNEN5VG9VNXdVS1hmTnlrNUJWT21mUWlkVG9lWFgzZ0dqd3pzVitGRG9aS1NVekJ4eXJ0d2RYWEY3d3UvZzZ0Y2JqeW4wV2p4OHFTcFVPWG00dmVmdm9OUGZ1Z3RUbkpLS3ViTS9RWlJNYkZZdG1nQmdvTUNzSHJkSml4YnRRNjdkMnlBSUFoNDQ1MFBjRGZ1SHFaTmVRMjlDL1hJRnJiM3dHRjhNVzhCcEZJSjVzNzVBQjNidGNHQVlVOWcvSE5QNGRtblJsdTlmK0Y3RllpTFQ4QUxyMHdweFdmRnN2bmZmSWFXTFpvOWNEMVZuYWhJTnpWN2JJbXFBRUVRY094RUpKYXVXSXZvbURzbTU5emQzREQ2c1dGNGZNU2puQkJHRmNaZExrY2FnMjIxNUZZbzNGV213QUIvL1BEdDUxajQ2MUw4NzhkZnNYM25meGozOUJpMGJkUFNKSENXRjdWYWpUbHo1MEdoVk9HemoyYVkzY1BKU1liMzNwNkVhUjk4akk4Kyt4cmZmakdueE4wVUEvejk4UDNYbitMS3RSc0lEZ293T3k4U2lmRFdwQW53Y1BkQWFJajFQeDc2OWU2Qkk4ZFBJaUVoQ1EzcWhaWHRCZVlMQ2dqQXNrWHpMWjZMam9uRkoxOStoekdQRGNQUVJ3WVVXMDlnb1BucnFRa1liSW5zN05idGFQeXllRG5PbnI5b2N0ekR3eDFqSGh1T3g0Yy9DbGRYKy96SFJUV0h0NGM3c2hRSzZQVG1POVZSMVNXVlN1QnR4eUZKUVlFQitIVDJkQnlOT0lXZmYxdUtqK1orQTRsRWdoYk5tcUJqdXpZSXExc2JucDRlOFBSd2g2ZUhCenc5UFNDVmxqNTY2SFI2ZlBybC8zRGoxbTI4TnVFRnF6MlJyVnUyd0NzdlBvZmZscTNFakk4K3g5eVBac0ROemRXa3pLQVJUOEpnTUpSNHorTEd5SXJGWW9SdlcyOXliT3JrVnlHVHllRHM1R1E4bHBtVmhkaTdjVmJyeWN6S01qc21sVXFzTHRONDhFZ0VBRnhNVGU4QUFDQUFTVVJCVkdCZ3Y5NWN5dEVLRGtVZ3NwUFV0SFFzVzdrTy8rN2VoOEkvaHA0ZUhuaGkxSENNSFBaSWhmUjZFRm1qekZYalhuS3l2WnRCcFZBcklBRHlLckxrbHNGZ3dKbHpGM0hnOERGY3VIVEZhcUI3OSsxSmVHUkFYNXZyMVdpMCtPeXIvK0hZaVZNWS91Z2d2UFhHS3lWZTg4dmk1ZGkwWlFkcWhZWmc5dlNwSmhQY1l1L2VBMkFlZmY0SjM0c05tN2VqZHExUXhONk53NnpwVTFFN05BVE96azVtWlFGUmlhc2dQTWprc2RKY2E4bmloZCtoWGxqTm1GUmNkQ2dDZ3kxUkpWT3IxZGl3ZVR2V2JkeUMzRnkxOGJoVUtzV1l4NGJobWJHajJFTkxkcVBNVlNNcExZMDl0MVdjVkNKQmtLOXZsUW0xbG1UbktCQ2ZrSWlFeENSa1ptWWhWNjJHUnExQjM5NDlpbjFidjdDMHRIUjgvTVczdUh6MU9nYjA3WVhwNzB5MmVlYi9palVic0dMTm41QklKQmo5MkZBOE0zYVV4ZUZjNlJtWitPWDNQN0R2NEJHOCtmb0VaR1ZsWTltcWRmRDM4NFZHbzhXd1J3ZmlzV0dQbUt5Y1VHRENwSGNRZlNmVytMeHdRTDE0K1NxQ0FnTk1WbEFvS2prbEZZbEp5V1k5MEpiK0tMaDQrUnErKytFWGpCMDlBbzhPN0Zmc2F3OEpEaXBUejNoMXhHQkxaQ2VDSUdEM3ZrTllzbncxVWxMVFRNNzE2ZGtORTE1OEZzRkJnWFpxSGRGOUJvTUJHZGs1VUtoVTBPcDBYQzJoaWhDTFJKQkpwWENUeStIdDRWNGoxcXllK2ZHWGlEaDFHaU9IUFlMSkUxOHE5WEpXUnlOTzRkdjVQeU03SndlejNuL2JaUEtYUXFIRTlwM2hXTFBoTDBna0Vud3c3VTEwN3RqT09LRnJ5L28vc08zdmY3RjUyMDVrNXlnd29FOVBqQmsxSFBYcTFqSFdjZURRVVdUbDVPRDRpVWhFbkR4dERMYTNvMk1RbjVCWXFyWjI3OXE1MlBNTGYxdUd6ZHQyNHRjZjU2RmgvWHFscXR1UmNmSVlrUjFjdVhZRFB5NWFZcllXYmZPbWpmSDZLeStpUmJNbWRtb1prVG14V0F4ZkwwLzRlbm5hdXlsVXc3Mzc5aVFjUHhFSk56ZFhEQncrdGxUWER1amJDek9tVGNHeVh4Zmc3UG1MNk4zallRREF0UnMzc1dmZkllemF2UTlLcFFwZE9yYkgxQ2tUNGUvbmEzSzl1NXNibmhrN0NxTWZHNFlkLy95SDladTI0dDg5KzlHMVV3YzhNL1p4TkcvV3hCaVUwOU16RUhIeXRQSGF2M2Z0eHRZZHUwclYzb0pWR083RzNiTjRmdi9CSS9EMThZYVRURmJzdU4zQ2F1STRYUGJZRWxVZ3BVcUZwU3ZXWXV1T1hTYmphQU1EL1BISytPZlFwMmMzTHFoTlJGU0N1M0h4T0JweDB2ajg4TkVJWExsMkE2KzgrQnhnNFZmbzBoVnJNSGhBWDB5ZFBOSGsrS2t6NXpCajlsd0FRSU42WVhoeDNGUG8xcVdqU1puVXRIUmtaR2FhOVlxcU5ScHMzcllUNnpkdVFYYU9BbDk5T3RPNDl1MktOWDlpeFpvTnhoNWJ0VVlEYlpGVlJsYXUzWWhOVzNaZzg3by9ZT25YdnJ1YkcxUzV1UmcreHZvT1k2VlYzTVlQam9JOXRrU1ZKT0xrYWN4ZitCdVNVMUtOeCtRdUxuam15VkVZTlhLb3ljeFpJaUt5cm5hdEVJd2ROY0w0L01xMUcvRHk4c1RZMFNNc2x2OTkyU3FMdjJNN3RtdURsNTUvR2swYk4wS0hkcTB0WHJ0aytSb2NQeEdKdjlZdU5UbnU3T1NFcDhZOGhpR0QrMlBEWDl2UnRuVXJxKzExZG5JeXU3OWdNTURKU1Zic091UnlGeGV6TUhybTNFVk1uLzBaT25kc2g3a2Z6YkI2TGVWaHNDVXFaK2tabVZqNDYxTHNQM1RVNUhpUGh6dGo4bXN2bTczZFJVUkVwUk1WSFlPNlZ0NW0xMmkwRUFUQjRocTJTcFVLZnI2K1NFbE53Nys3OTF1OC9zcTE2NURMWGF5ZUI0RGF0VUtoMFdvZ2xWcWU2R3ZwMnVzM2IwTXFrVnF0Vnl3V1kyQy9YaWJINGhNUzhmbTgrZkR6OWNFN2t5ZENiOE9rVHBGSVZDUEdYMXZEWUV0VVRnUkJ3TDk3OXVQWHhjdVJuYU13SHZmMTljR2JyMDlBajRlTG54aEFSRVFsUzBoTXh0MjRlS3ZiNXVhcWN3SEE0dW95NlJtWm1EZC9vVTMzS2FsY3k0ZWFXVjJTc2JocnJaMlR5V1Ftd1RZNUpSWHZ6ZndFZXIwZUdSbVpHUHU4YlZ2bUJnVUdZUFhTbjIwcTY0Z1liSW5Ld2IzNFJIei8weUtjT1dlNnljS3dSd2Rpd292UGNzY3dJcUp5c3UzdnZFbFp2YnAxdFhoZW9WQUNBT1FXUW1ldGtPQml4NTJ1V3JjUmY2eGFqMW9od1JCTHhQaDUvdGVRdTdpVXVvMjd0cXcxV1c3cjlObnplSC9XWi9Ed2NFZlR4bzN3MWFjemk3Mys1cTBvelByMEsyUm41K0RydWJQaDQrTnRWdWFGVjZaZ1FOOWVHUGVNNlpxM1VvbWsxTzExSkF5MlJBOUFFQVNFN3ptQW54WXRnU28zMTNpOFR1MWFlR2ZLUkxSNnFMa2RXMGRFNUZpdVhMdUJ2N2I5alZZUE5VZVR4ZzB0bHNuSXlBUUF1TG02V2p4dnpjWExWN0ZxM1NiMDZOWUZMNDE3R3BPbVRzZk1qNy9FM0k5bTJMeTJlSGFPQWovK3NoajlldmRBMTg0ZEFPUU5mL2h4MFZJMGFkUUF6ejQxR25QbXpzUHkxZXZ4d3JOUFdxeGoxKzU5K0duUkVnZ0NNSGZPQjFaM1dRTUFOemRYMUFvSkx0WHJkSFExZHhBRzBRUEtVU2d3OTV2NW1EZC9vVEhVU3FVU2pIdDZESDc3Y1I1RExSRlJPYnAyNHlabWZmb1ZKR0lKM3BvMHdXcTVrNmZQQXNpYmNHYXJYYnYzWWZyc3VRZ0pEc1E3VXlhaWJwMWErR2pHTkZ5OWZnT1RwazdIeGN0WGk3MWVvVlFCQUNaTW1vcWpFU2Zobmo5QkxDczdHek0vL2hMeENZbDQrNDFYMGIxclp6d3lvQzlXcnQySUJRdC9oMXF0TnFsbjcvN0QrSGIrejVDN3VPQi9YMzJNZG0xYTJ2d2FLQTk3YkluSzRNS2xLL2p5MngrUWxKeGlQRll2ckM1bXZ2Y1c2dGVyR2RzWUVoRlZodHhjTmY3OGF5dlcvTGtaRXJFWUgzMDR6YmhkN0s3LzlpSStNUWtlN3U1d2tza1FGNStBclR2K1FhM1FFRFMxMHFOYlFKV2JpeVBIVHVDdmJUdHgvY1l0dEczZEVqUGZmeHVlSGg0QWdNNGQyK0hiTHo3R0YvUG00KzMzWjZOais3WVlPcmcvT25Wb0I1ZENPNzZwTlJvY09uSWNRTjZPWDlQZm1ZemdvRURzTzNnRWl4WXZSM1pPRG1iUG1HcnNZWDU3OGtTbzFHcHMveWNjeDA5RzRzblJJOUcvVDA5NGVMaWpaL2N1R0JEWkN5Ky84QXdDL1AxS1hLODJKMGRSYkJtdVkwdEV4ZExyOVZpNWRpTldyOTlrc2k3dFk4TWZ4U3ZqbitNU1hrUkU1ZWhlZkNMZWVHY0dzck56VUMrc0xtYThNeG1OR3RZM25sKytlajFXcnQxb2NrM0RCdlh3d2J0dm11d1FWdURhalp2WWUrQUlybDIvaWF2WGIwS24wNkZPN1ZBOE0zWTBCdlR0YVhGZDhieGd2UTFidHYrRHJPeHNTQ1FTMUs5WEY4TWZIWVNoand3QUFIejI5ZmNJcTFNTDQ1NStBb2VPUm1EcGlqVzRHeGVQK3ZYcTR2MnBiNkJ4d3dabTlXN2RzUXZMVnE1RGprSUJpVVNDcnAwNllQYU1xU1pqY3djTWU4THN1dEtvaWV2WU10Z1MyU2crSVJGZmZQc0RybHk5Ymp6bTVlV0o5OTkrQTEwNnRiZGp5NGlJSE5mbWJUc2hsN3RnWUwvZWtCU1pHQ1VJQW5JVVNxalZhdWoxZXNqbExzWWVWMHRTMDlJeFlkSlVCQWNGb1czcmg5RDk0YzdGam1FdFRLUFI0dmpKU0J5TE9JVWJ0Nkx3OVdlejRPZnJZMnhIUWI1S1NFekd2UGtMTVhoQUh3em8yNnZZcGJjVUNpVjIvYmNYeDArZXh1U0pMeUdzYm0yYjJrTDNNZGdTbGNIUjR5ZngxWGMvUXFsU0dZOTFiTjhXNzA5OUE3NFdacXNTRVZIVlZEaUVVdlhIbmNlSVNrRVFCS3hjdXhFcjF2eHBQQ2FWU3ZISytPY3dhc1FRL25Ja0lxcG0rSHZic1RIWUVsbWhWS3J3MWY5K3hOSGo5L2NuRHcwSndwd1Aza1hEQnZYczF6QWlJaUt5aU1HV3lJSzdjZkg0YU83WHVCTjdmN1pweC9adE1mUDl0NHZkNTV1SWlJanNoOEdXcUlpSVU2Znh4YndGeHQxckFPREowU1B4OGd2UDFPajl0NG1JaUtvNkJsdWlmSUlnWVAzR3JWaXlZbzF4S1M5bkp5ZE1lK3QxOU92ZHc4NnRJeUlpb3BJdzJCSUJNQmdNK1BHWEpkaitUN2p4V0dDQVB6NmQ5YjdKbW9sRVJFUlVkVEhZVW8ybjFtand4VGNMY09UNENlT3gxaTFiWU00SDArRGw1V25IbGhFUkVWRnBNTmhTalphZG5ZTlpuMzJOUzRYMkFlL1hwd2ZlZi9zTms5MWZpSWlJcU9yai85eFVZeVducEdMR1IzTVJjK2V1OGRnVGp3L0hxeStONHpxSFJFUkUxUkNETGRWSTBYZGlNV1AyWEtTa3BobVBUWHo1ZVR6eCtIQTd0b3FJaUlnZUJJTXQxVGczYnQzRyt6TS9SWGFPQWdBZ2xVcnczdHR2b0grZm5uWnVHUkVSRVQwSUJsdXFVWXFHV3JtTEN6NmUrUjQ2dEd0dDU1WVJFUkhSZzJLd3BScmo1cTBvazFEcjRlNkdyeitialNhTkc5cTVaVVJFUkZRZUdHeXBScmgxT3hydnpib2ZhdDNkM1BETjV4K2hjY01HZG00WkVSRVJsUmZ1RDBvTzcxWlVOTjZkK1FteXMzTUFNTlFTRVJFNUtnWmJjbWhSMFhmdzNvZWZtb1hhSm8wWWFvbUlpQnlOU0JBRXdkNk5lQkE1YWozK09CU0xmWmRURVp1V0M1VkdiKzhtRVZWYmNpY0o2dmk2b0c4TFA3ellzdzdjblNYMmJoSVJFWkZWb2lJTHoxZnJZSHY4WmpvKyt1czY0alBVOW00S2tjTUo4WGJHcDZPYW9Hc2pIM3MzaFlpSXlDS0hDYmJIYjZiamxhVVg3TjBNSW9lMytPWFc2TkxRMjk3TklDSWlNbE0wMkZiTE1iWTVhajArK3V1NnZadEJWQ1BNM25RTk9Xb084U0Vpb3FxdldnYmJQdzdGY3ZnQlVTV0p6MURqajBPeDltNEdFUkZSaWFwbHNOMTNPZFhlVFNDcVVmWmY0YzhjRVJGVmZkVXkyTWFtNWRxN0NVUTFTbXdxZithSWlLanFxNWJCbGt0NkVWVXVKWC9taUlpb0dxaVd3WmFJaUlpSXFDZ0dXeUlpSWlKeUNBeTJSRVJFUk9RUUdHeUppSWlJeUNFdzJCSVJFUkdSUTJDd0pTSWlJaUtId0dCTFJFUkVSQTZCd1phSWlJaUlIQUtETFJFUkVSRTVCQVpiSWlJaUluSUlETFpFUkVSRTVCQVliSW1JaUlqSUlURFlFaEVSRVpGRFlMQWxJaUlpSW9mQVlFdEVSRVJFRG9IQmxvaUlpSWdjQW9NdEVSRVJFVGtFQmxzaUlpSWljZ2dNdGtSRVJFVGtFQmhzaVlpSWlNZ2hNTmdTRVJFUmtVTmdzQ1VpSWlJaWg4QmdTMFJFUkVRT2djR1dpSWlJaUJ3Q2d5MFJFUkVST1FRR1d5SWlJaUp5Q0F5MlJFUkVST1FRR0d5SmlJaUl5Q0V3MkJJUkVSR1JRNURhdXdGVXMzbTRtSDRMcW5VR2FIUUdPN1dHaUlpSXFqTUcyMG9RNE9HRUNYM3FZTkhlTzBoWGFPM2RIS002dm5LTWFCK0l2WmRUY2VWZWprM1h1THRJRWVEaFpIWThMajIzVElIMDZFZmRUSjdQL3pjS1N3N0VtaHc3Tk90aGsrZjdyNlJpOXFicnBiNFhBUGg3T0NGRHFZVk9MMWd0YytHTFhpYlBwNjI1alBDTEtXVzZIMUYxWkRBWWtKR2RneHlWQ2pxZERnYkIrczhMVlI2eFNBU3BWQXAzdVJ6ZUh1NFFpL21tSzFGUkRMWVZ5RmtteGdzOWF1UGwzblhnNmlSQmlKY0wzbHgxeWQ3Tk1ocmVMaEN2OVF2RGEvM0NrSmlweHQ0cnFkaDBNaDdYNGhVV3k0dEV3QS9QdFVDbkJ0NG14OC9FWk9IRjM4NVdXRHU5WFdVbXo5MmNiZisyOVhXWG9WMllGN28wOEVibmh0NW9HT2lLcWFzdlkvY2xCbFVpUzVTNWFpU2xwVUduMTl1N0tWU0VRUkNnMFdxUnB0VWlTNkZBb0s4dlhGMmM3ZDBzb2lxRndiYUNoSHE3NEk5WDJ5REUrLzR2bmI0dC9EQzJTd2oraklnM0tWdTBoN0E4TEQ5OEY5L3V2RjFzbWFGdEE0MGZCM2s1NCttdW9UaDVPOE5xc0IzZE1jUXMxQUtBUkN4NnNNYVdFMWNuQ1pxR3VLRlpxRHZhMVBGRW03cWVxTzNyWWxadVpJZWdCdzYyTzkvdGhEcSs4Z2VxbzdCV0h4NHN0N3FJeWtxWnE4YTk1R1I3TjROc29OUHJjUzg1R2JVQ0FpQm51Q1V5WXJDdElQY3ljbkVuVldVU2JBSGcvU0VOY2ZKMkpxS1NsWFpxV1o3V2RUeFExODgwbUtrMGVoeThsbWF4ZklDSEU5NTV0TDdWdXA3clhoc3JEdDh0OTNaYTRpSVRvM1VkRDlUemQwV1l2eHoxQTF6Uk5NUU5kWHpsRU5tUXNYczI4WVd2dXd4cE9WVm5XQWlSdlJrTUJpU2xXZjc1cDZvck1TME5kWU9ET0N5QktCOS9FaXJRSjV0dlFLMDFIWGZxTEJQajh5ZWFRbXpuWHM3Q3ZiVUZEbDVMTTJzdmtEY0VZYzdqVGN3bWVoVTJaV0E5aTcyakZhRm5VMStzZnIwZFBuK2lLVjd0V3hjRFcvcWpycDl0b1JiSTYyRWUxamFvWWh0SlZNMWtaT2R3K0VFMXBOUHJrWkZ0Mnh3Sm9wcUF3YllDeGFhcDhOUHVhTFBqcldwNzRPVmVkU3EvUWZsY1pHSU10UkRzL3IxZytTM0lDYjNyb25jelg1TmpoaUp6U1Z4a1luejNkQXM0eTRyL2xxcmw0NEpHUVc3R2YwWDV1VHNWZTc2c2tyTTFPSGd0RGIvc2ljSGtGUmV4L1V4aXVkVk41QWh5VkNwN040SEtTTUd2SFpFUmh5SlVzQlZINGpDc2JSQ2FocGlHdE5mN2gySGJtVVFrWnFyeHk1NllZdXQ0dlgrWTJiRTF4K0tRcWRSWnZlYnNuU3lyNTRhMUM0S1gzUFJMbjY3UVl2K1ZWTE95WFJwNlkvSUE4L3YvdkRzYW5SdDZvM09oTWJjdGFybmo4ekZOOGQ2Nks3QTJpWHJ1bUtib1dOL0xhdHZHZGErRmNkMXJHWitYWnV5cFFRQVNNbk54SjBXRnFCUVZiaWNwY1NOUmdSc0pDblJyN0lNUjdZSndLaW9USjI1bm1GejMwV09OaTYxM1RPY1FkRzNrQXdDNG5hVEVxcU54MkJLWkNCODNXYkhYRVZVbk9wMzEzeWRVdFduNXRTTXlZckN0WUFhRGdDOTMzTVFmcjdReEhvdEpWZUd6TFRlUW1La0dBUHk4SndaU2lRanR3N3dRNnVPQ0xaRUpKblZZQ3Jhcmo5N0RuZFQ3ZjZWM2FlaU5rZTJEc0NVeUVTZWpNcXdHU3dCNHBtdW8yYkh0WnhLaExiSUVWcWlQQytZOTFkeHMyTVNOQkFXV0hJekYzaXVwMkRpNXZjbjV3YTBDRUpXc3hNTGR4WWYxQjVHdTBPTGs3UXpjeTFEalhrWXU3cVhuSWk0OUY3R3B1VkJiV1hJc3pGK09uazE5MGJPcEwrNmw1MkxYaFdRc0NJK0d3U0RnaWM0aHhkN3Y0ZnhRQ3dBUnR6S3c2bWdjZnR0M3AxeGZFNUc5Y1VtdjZvdGZPNkw3R0d3clFXUlVKbmFkVDBhL0ZuNVllakFXdisrUE5hNzVPcmhWQUFhMUNrQzN4ajV3ZDVaQXJUUGd2NHZKVUtoTE45YnR5UzZoR05qU0g4UGJCZUZlZWk2Mm5rN0ViL3Z2bUszWDJybUJOeG9IbTcvRnYrbVVhWmdPOEhEQzRwZGJtZlZLYXZVQ1ptMjZCcDFld0kwRUJWWWRqY1B6UFdxYmxIbXRYeGdNQWtyc2lTNnJtNGtLVEZ0N3BWVFh0SzNyYWZ3NDFNY0ZqN1lPeFBlN29zcTdhVVJFUkdSSEhHTmJTZWJ0dklYUlAwUmk0ZTRZazQwTXVqYnl4cUNXL25CM2xnQUFuS1ZpREhqSXYxUjErN2s3b1c5elArUHpVQjhYOUd6cWEzRVRncGQ3bTQvdGpVcFc0bmJTL1ZVYXZGMWwrTzJsMWhhWHMvcDI1eTFjanJzL1VXRkJlRFJ1SnBvdkR6YXBmeGltUGRxZ1ZLL0RtdHdpRTlvNjFQZkdtTTRoeFU1bUt5QjNrbUI0dXlCMEs5VHJDZ0JuWWpMTHBXMUVSRVJVZGJESHRwSWtaV2tzSHQ5OEtoRmpPcG0rRlQ2a1RTQzJuclo5Y3RPb2pzR1FTa3lIQzZ3NkdtZFdya045TDNScjdHTjJYS083SDRCOTNHUlk5R0lyTkFweU5Tc1hmakVGYTQ3ZEszS3RBZFBYWDhXYVNlM2dMRFg5TytuRm5yVVI2T21FVHpiZmdGS1Qxd005NTYvcmNIV1NHTXRzbU5MZTVKclYrZU5YQzR0SlVabU1VUmFMZ0RtUE5jYWNFc2JHRm1mdlpmUHh4RVJFUkZTOU1kamEyZm5ZTE54S1VxSmg0UDBnMmJXaHQ4M3JySXBGd0pqT3dTYkhrck0xRmxjNGVHdVE1WFZvQzRUNXlmSEwrSllXZTJvdjNNM0doeHV1V3J6dWVvSUNzemRld3pkUE5UYzdONlJOSUZyVThzQzBOWmR4UFVGaE1pN1lrdVJzRGE3R215NWRzK2R5aXRua3V3ZVJydERpd05YN3diYndCTFhudXRYQzlHRU5UY29YM1ZLM0lqYlVBSUMvVGlWZ3psOWwyeXFZaUlpSUdHekxYZGRHUHZqOXBWYkZsaWs2MDM5TFpJTEoyL1ppc1FpRFd3VmdiWkhlVVV2NnR2QkhxTGZwK3JIckkrNlpEVVBvMmRRWDdjSThZVTNidXA3NDhmbUh6TGF2QllDNDlGeE1YbkhSNGhxM0JmNDVuNHdHZ2E1NHJaLzVSTGQ2L25MOE9yNFYrbjhkQVVQUmRjSnNzT0x3WFF4dUZXQVMvaC9FZC8vY05odmVVS0JQb1NFZFJFUkVWTDF3akcwVjhQZlpKTFBBTjdTTitRWUtsanp6c09rS0J4cWRBUnRPbUc3WjZ5SVQ0OFBoallxdHAwVXRkNHVoTmo1RGpaY1duN2VwOTNqaDdoaXNPV1krQkFJQXRwNU9MRk9vQlFDRldvOXhpODVpeFpFNDQwb1NwWldoMUdMUHBSUk1XSExlNmpBUFQ3a1VIZXBaWDRxTWlJaUlxamIyMkZZQnlka2FSTnpPTUZsV3FrMWRUNFQ2dU9CZWVxN1Y2NXFGdUp1c0l3dms5WndXRGFHVGJkZ1ZiT1BKQkx6Y3V5NENQWjJNeDlJVldyeTE2aEt5VlRyalJDMkZXbWUyT1lPL3gvMXJmdDhmQzM5M0p3eHFGV0E4cHRZWnNQS0k1Y0JyVGFDbk05clg4MFQ0eFJRWURBS3ljM1dZOS9jdHpQdjdGcHlsWXNpZEpEYnZOS1pVNjYwdUExYllrRGFCWm1PVmlZaUlxUHBnc0swaS9qNmJaQkpzYzdVR3RBaDFMemJZdHFuckNiMUJnS1RRT3JLcmlnVEk1cUh1R05ldFZ0Rkx6V2gwQml3N0dHc2NYNXFZcVlhN2l4Ui9UamFkM1BYNGdsTzRtYWcwT2Jidmc2NW05VzJKVE1CakhmTEcvbTZOVEVScWp1WEpjMFVOYnhlRUp6cUhvSlpQWGhEZk0vc1Fpa1pTdGM1Z1UxQXRyWkh0TFcrek83WkxLRzRrS2hHVm5QZTYxeDR2ZVlqSTAwWFdDbFpwOU5oU3dvVEFzekhXTjlVZ0lpS2lrakhZbHJQNGpGeVRGUW42TlBNcnNiY1VBSFpmU3NHMFJ4dmc1TzBNL0hzeEJRZXZwbG9kQjFwZ2ZjUTk3THVTaXFlN2htSk01MkRjU2xTYVRieHlrb3JOTmxpd1p1UEplTHphdHk0eVZUcTh1dlE4VnIzV0RtN09FcE15dHE0RHZpQThHcEhSV2ZoZ2VFTXNPeFJyY2s0aUZxRlppRHZhMXpNZjgydHBITzFYWTV0aGFGdmJobWJZNHUrelNaanhwK2xFdUZhMVBkQ3l0b2ZGOGwwYWVtUHpXeDJ3NFVROEZ1Nk93UmZiYnBaNGo2TEJOanRYWjlOMVJFUkVWSFlNdHVVc0prV0ZyM2ZjTWo2djVlMWlVN0JWcVBYbzgrWHhVbzlEVGNwU1kwRjRGQmJ0aTRHZnU1UForUXV4V1VqTjBWZzhWMVN1MW9DUE4xOUhaRlFtTWxXV3QyZ3NUZXUyUkNiZzhQVTBwR1RmNzYzOTRvbW1HTmd5QUM0eTI0WjNpMndkYi9DQVh1eFp1OWp6RXJFSVQzVU54WkEyZ2ZoazgzV0VYMHlCbDF3S3BVWnZ0bU1iRVJFUjJRZURyUjFOc3JCVnJxMmU3UmFLVEdYeCs0UHZ2cFNDNndrS0hMeWFoc2M3NWcwTE9CT1RWZXpxQ0lYWGQ3WFUwYXN2WmZBdUhHb0JvSzZmM09aUUN3QlNHM3ViSDBTWXY5em1UVEU4NVZJazU3K21hWTgyd0NPdEF4QVpuWW1qTjlKeDdHYUd4YzBxaWdyMGRNS3dka0hvMGRnSHJ5eTlVT3JQS1JFUkVWbkdZR3RIcno5QXNIM200WkxIemQ1SlZlVUYyMnQ1d1ZhdE5XRDJ4bXZZTWEyVFRmZVFXQWlWbG5Zeks0M3MzT0xET0FCY2kxZmcwTFUwSExtUkJwVzJkRnNMbDhXVWdmVnNIcTZ4KzFJS3pzUmtRU0lXb2Q5RC9wQTdTZENqaVM5Nk5QRkZkSW9Ldy85MzB1cTFubklwdmhyYkROMGIreGp2MTcrRm44a2F1VVJFUkZSMkRMWTF3UEZiR1RBWUJIejd6MjNFbExCQlFtRXlDeXNFYVBVUE5ta3J5OG9RaHdJLzdZN0dyM3Z2bEZoUDBiV0FpMVBjaGdwMWZPVVkxUEwrQ2c1WktoMDg1YVkvRmtzT3hLSmZDei9VOFpWai9xNG9BSG5qYnIyS2xOdDVMcW5ZZG1UbjZsQS93TlVrUkQvWk5aVEJsb2lJcUp4d0hkc2FJQ2RYaDUvM3hHQ2REYlA1QzRqRklwT3Rid3VVTktHdDVMYmM3NEcxdExMQmcvWUlsNVpTb3pkWk51eXZVd2xtWlM3SFpXUHNUNmN4NDgrcnhqOE1MRTFtS3luWUNnS3c3WXpweWdpZEczaWpRVGx0UEVGRVJGVFRNZGpXRUwvdUs3a1h0REIvZHllTGI4OC9hTEROVXVsd09TNEhYMnk3aVg1ZkhuK2d1c3BEYW83R3VCU1pRYkMrbEZldTFtRGNwbGp1SkRFYmszc3BMaHN4S1NYM2htK3pzT1RYVTExQ0xaUWtJaUtpMHVKUUJEdHE5ZUZCTkF0eFI1cENpNlFzNnp0cVdYb3JmZWgzSjNHbkZNTUtTaXZJMDN3VmhTeVZEcG9IWEQvMjEzMHhXQkFlOVVCMUFNVVBMeWl0YS9FS2RHdnNoUDFYVW90ZE43aEEveForWnIzWld5T0xYNk8yUUZ4NkxzN2V5VUxidXZjbjhBMXZINFQvN2JLK3pTOFJFUkhaaGoyMmRqU21jd2hXdmQ0VzlRUGs5bTZLbVdhaDdtYkg0alBLdHAxdFlWVXh2TjFNVWtJUWdFVjdZMndxUDZaVGlNbHpqYzVRNGpDRXduYWNNUzNyN2l6QndFTGpmSW1JaUtoc0dHenR3Rk11eFhmUHRNQ2N4eHJEV1NwR29LZXp2WnRrcG5jelA3Tmp0NUpLWHNxcU9ycVpvTUR1U3ltNGNpK254TElOQTEzUm9iNlh5Ykc5bDFPdHJ2dHJTZmpGWkxQMWloL3JZSG5YTXlJaUlySWRoeUxZd2FZM095RFk2MzZZRGZXcFdzRlc3aVJCbDRiZVpzZlAzYWs2Vzc3R3B0aytES09PYi9FOTR0Y1RGRGdYYTl0cmU5TENlTmoxRWJaUHlnT0FkSVVXSjZNeVRUN0huZXA3STlUSHhhYWhFRVExV2NTSlV3Q0E5dTNhUWlZcnYvL0NNakl6OGVlZm05RzRVVVAwNk5FVk1wbXMzT29tb3NyRFlHc0hoVU10QURRTWRMTlRTeXg3cmxzdGk1c29ITCtWWVlmV1dEYmtXK3ZyeFJaVjBuamNTM0haTnRYakpaZWE5YXplVEZUaVZGU216VzBwc090OHNrbXdGWW1Ba2UyRDhNc2UyNFpERU5WVXk1YXRCZ0EwYjlZVU1wbmxiYkRMNHRMRkt6aDkraHlpb21MUXAwK1BjcXVYaUNvWGh5SlVNTGxUeVo5aVFhZzZPMDk1eXFVWTM4dDhlOW5iU1VyY1RsTGFvVVZWeDFOZFF5RXZNbWxzemJFNHMzSkYxOEcxWk8rVkZCVGRjR3hrZXc1SElMS1hzK2N1QWdBZTd0cTUwcmJ5SnFMeXh4N2JDbGE3bUxmQlZSbzlGb1JIV3d4SDlqSnpSQ040dUpoL1c1VDI3WFpyeEdJUlJNanJvV3hkeC9yV3ZpVXB6MVVSYkxVNU1nRXFyUUdQdFE5QzQyQTNwQ3UwT0hvakhYN3VUc2pKMVVHck44RGJUWVlwQSt1VldGZGFqaGFub3pQUk1YKzg3dW5vVExNMWJvbW9mTTM0NEdPcjU3S3k4dDY1T1hEd0NJNGVpeWhUL2FFaHdYanp6ZGZLZEMwUmxROEcyd3JVTHN3VHRYMWRMSjY3Y0RjYjA5ZGRMZFZZMFlyMlNwKzZHTkxHZk9PQnRCeXR4WTBMeW1Ka3V5QjhPcnFKMWZOS2RjVnZvVnRXU1ZrYXJEaDhGeXNPMzBXUEpyN3djcFZpVEtjUVRPaFRwOFJyaS9iT0FzQ0dFL0U0RlpXQmJhZVRxdFQzQVpHanlzZ29lZGlRUWxIMlNiTHU3bFZyV0JsUlRjUmdXNEhjTGZSOENnS3c3RkFzZnZ3dnV0SjMyU3FPV0FSMGJXUStZUXdBNXUyOFZXN0xkSlcwOGtCNUxDbFdHUTVmVHdNQTlHMXV2bnFFSlFXYlFCUldtaVhDaUJ5ZFdxM0dXMi9Qc0xuOCs5TS9LckhNbDEvTWdZL1AvZDlyaTM3NTNtSzVIMzc4Rlpjdlg4VWJreWFnVmF1SGJHNERFVlU5RExZVjZOQzFOUHh4NkM1ZTdKazNabFd0TldEbXhtdkdIYXlxRW9NQXZQN0hSWHp6WkRQMEw3U3JWdmpGRk93NFczNEI3R2FTQWxxOUFKbkVmQXhibGtxSDQ3ZlN5KzFlbGVIQ1hkc21udTI5bkZyQkxhbDRIMy94TFZ6bGNyaTZ5azBlNVhJNTNGeE5IMTFkOC82NU9EdHp2Q0tWbWx4dStaMHVBRkNwY20wdVk0dlkyRGhjdm53Vm5wNGVlT2loNXJZM2tvaXFKQWJiQ2piLzN5aTBxZXVKeGtHdW1ManNBczdIMmhhRTdFR2pNMkRhMml2NDl1bm1HUENRUHk3Y3pjYk1EVmZMOVI0NnZZRG9aQ1VhQjV1K1phZldHakJyNHpXYmU0WmJmWGpRNW50VzVIamNsR3dOVXJJMThQY3czNm10d001elNWaDJNTGJDMmxCWkRoOHQvYmhEa1VnRXVkekZMQWk3eXVWd2RuYUNrNU5UM3FOTUJpZG5Kemc3NWYwci9tTm5rK3VjblowZ2tVZ1lvQjNJOS8vNzB1THh6TXdzVEo4eEJ4S0p4R29aQUhqcjdlbFFxODNmSmJGazE3KzdBUUNkTzNlQVdNejUxRVRWSFlOdEJkTWJCTHk3OWdvQ0taUEhZQUFBSUFCSlJFRlVQSnhzWGxhcXFIc1o1cjBQRHpLTTRhZi9vazJlcHhSNm0xeHZFREI5L1ZXOE1TQU12KzY5WTFQUWZHdlZKYk5qV2NWc1dMRDBZQ3pDL09YSTFScWdVT3VSbUtYR3lWc1p5TEV5dnZiQzNXdzRTY3YrSDA3UjhjRWxyY2U3NnFqcFpMNllFcll1M2h5WmdDYkI3akFJQW5SNkFWcTlBVXFOSHRISktrUkdaK0tpamIyNmprZ1FCQ2lWS2lpVktxQUNPNjFGSWhHYzh3TndRZWgxZG5JMkM4VXlxUlFTaVFSU3FRUlNxVFR2bjBRQ2lWUUNxVVNhZDF3aXpYOWVxSXhVa24rZHBmSVNTS1RTdkxvTEhiZFdudUdwN0FvbWVKWFhXTmJZdTNFNGZmb2NBS0I3dHk3NDliYy9jT2JNdVRMVlpXMllBeEZWTGdiYlNwQ1VwVVpTVnRuSGpnNys1a1E1dGdiNGRkK2RZczlyZEFaOHZ5dks1dnBLK3paN2FZYzJyRDRhaDlWSHk3NXl4SnkvcnBlcS9OYzdicFdxL0EvaDBhVXFYMTNObWo0VlNxVUtLcFVLaWlLUFNsVmVlRldxVEk5ck5OcEthWnNnQ01qTlZTTTN0K3FQMFJhSlJCQ0x4UkNKQUpIby9xTllKSUpJSklKSUxJSUlwby9HYzBYK2ljVWlrem9LUDRwRll0TzZSSG4xSVA5UkpCYm5yVkNTL3poNXlrUjdmMnBLRkorUXQzS0luNTl2dWRUMzU1K2JJUWdDV3JSb2hwQ1FZSGg1ZVNJZ3dML2tDL05sWldWRHJhNzYzM05FTlFtRExSSFpwRS9QYnFXK1JxZlRXd3krS2xVdTFCb05OQm9OMUdxTjFZODFXaTAwK2NmVUdrMyt4K3E4Yy9uSDFHcE5sVm9MdWlTQ0lFQ3ZMM2gzb3VxdUFsSVZSVWZuYldCU3U3YjVEb0NsRlJsNUZqZHU1UDBSTzZCL2J3REFVMCtPc3ZuNjQ4ZFBZdFhxOVFDQTRjTWVlZUQyRUZINVlMQWxvZ29qbFVyZzRlRU9Edy8zQ3J0SFFWRFVhTFRHb0pzWGV0Vm1vVmlyMDBHbjEwT3YwME5YK0dPOURqcmpNVjMrc2J6bmhUODJMWjkvalY0UHZmRmp5K1cxT2gzMCtmZWdzaEVFQWVmUDV3MTd1bnIxQnBLVFUwclZ1MXBZZG5ZTzFxM2ZCQUNReVdSbzBhS1p6ZGNhREFaczNib1QvNGJ2Z1ZRcXhVc3ZqVVBuVHUzTDFBNGlLbjhNdGtSVXJZbEVJdU5ZV0ZkWDZ4dWlWQVdDSU1CZ01FQVFBRUc0LzJnUUJBaUNBTUVnUUlEcG8vRmNrWDhHZ3dBZzc3RndYWUlBR0FRRElPUmZhOGd2bjFmQXRENkRBUUx5d2xwVmQvck1PYVNrcEVJa0VpRXBLUmxmZlQwZnI3LzJFaG8xYWxEcXVsYXNXSXZzN0x5bEI4VmkyeWNkcHFXbFk4blNsYmgxS3dxZW5oNllPSEU4R2phb1grcjdFMUhGWWJBbElxb2tJcEVJRWtuQnRzeVNZc3RXdHB1eGQrM2RCS3VVS2hVMmJOZ0NBQmc4cUIra01obDI3TmlGQlQvOGd2RXZQb2YyN2R2WVhOZWV2UWR3NGVMbE1yVmo3dWZmUXFsVW9uNzlNRXljT0I3ZVhsNWxxb2VJS2c2bjV4SVJVWldsMCtudysyOS9JQ01qRTE1ZW5uamtrWUVZTm5Rd1JqMCtIRnF0RHI4dlhvNzkrdy9aVk5lRmk1ZXhhZE0yQUVEejVrMUwzUmFsVWdtcFZJSnA3MHhocUNXcW90aGpTMFJFVlpKQ29jVGl4Y3R4NWVwMVNLVlN2RGJ4SmJpNE9BTUFCZzNxQjVsTWhqODNiTWE2OVg5Qm9WUmg2SkJCVnV0S1NFakM0c1VyWURBWUVCb1NqRmRmZVJGVDMva0FBQkFURTRzdnYvcWZUVzNTNmZTWVBPVmRxK2U1N0JlUmZUSFlFaEZSbFhQanhpMHNYN0VXS1NtcGtFb2xHRC8rV2RTdkgyWlM1di90M1hsNFZPWGRoL0h2bVpuc0M1QjlaVXNDZ3NnT0lxZ1Y5N29WUkZGZU4xem82OVphMUdwZGlvcUtWcTIxclgxdGk3VmFiVjJxV0RjVUtVb3JDS0pBV053Z2dDUnNJUXVFSkROWlp1YThmd1JHUWdJa2tPVE1uTGsvMThVRmMrYk01QmRweXMzRGszUEdqejlKcG1ucXRYKytxWGZlZVYrTkRRMmFNT0c4VnQrdlI0L3U2dEdqbS94K1V6Kzk1ZnBtZHk2TGlIQzE2UnZSeXNyS1pSaUdVbExhZGl0dEFGMlBzQVVBQkpXNTczK290OTkrWDVJVUhSMnRHNjYvUnYzN0Y3UjY3cW1ubml5M3g2TjMzLzFBSDh4Ym9PTUdIOXZxZVZGUmticnUycXNVSHgvWFlodEJWbGFtSHB4NXoySG51djZHNlhJNm5XMDZGNEExQ0ZzQVFGQVpNWHlvUHZoZ2dYcjN5dFdWVjA0NTdBcnBlZWVlSlkvYm81aVk2RU5lcGFBanJuOExJTGdSdGdDQW9KS2VucVk3Ny9pWnNySXlaQmh0dXh6WFJSZjlxTTNuQXJBdndoWUFFSFN5c3pQYmRUNVJDMERpY2w4QUFCdlovNWJGeEM0UWZsaXhCUUNFcE5wYXR5cDM3Vko4WEp5aW9pTGxkRHExWXVWcWViMCtPUndPeGNjZjJhMmM2K3ZyMWRqb1ZXeHNqQnlPcHZXZmRlczNTRkxnY21NQWdoTmhDd0FJU2J0MjdkYkREei9SNm5NRkJYbHl1WTdzN202Yk41Zm95ZC84UVlaaEtESXlVazZIUTI2UForLzc1aC94dkFBNkgyRUxBQWhKNmVtcGlveU1sTS9uazkvdmwybWFpbzJKVVY1ZUgwMlpjdEVSdjI5MmRxYTZkKzhtcjljcm44OG5uOSt2cEtRZUtpakkwNlFMTCtqQXp3QkFSek5NMHpTdEhxSzlqcnY3djFhUEFJU2ROYk5PdG5vRWRLS2lraTJXZm56VE5MVmh3eVpKVW41K1gwdG5DVVg1dVRsV2p3Qll3amhnTXowcnRnQUF5eG1HUWRBQ09HcGNGUUVBQUFDMlFOZ0NBQURBRmdoYkFBQUEyQUpoQ3dBQUFGc2diQUVBQUdBTGhDMEFBQUJzZ2JBRkFBQ0FMUkMyQUFBQXNJV1FETnVZeUNPNy96ZUFJeFBMMXh3QUlBU0VaTmptSmtWYlBRSVFWbktUK1pvREFBUy9rQXpiOFFPVHJSNEJDQ3VuRE9CckRnQVEvRUl5YktlZWxLdk03bEZXandHRWhhenUwYnI2cEZ5cnh3QUE0TEJDTW16am81eWFlV0UvcThjQXdzTE1TZjBVRjhVZVc3dHpHSWJWSStBSThYc0hmQzhrdzFhU3h1VDMwT3hyam1QbEZ1Z2ttZDJqOU95MWczVjhYbmVyUjBFWGNMbGNWbytBSXhUQjd4MFFZSmltYVZvOXhOR29xZmZwK1U5S3RQRHJDcFZVMU1uZDRMTjZKQ0JreFVZNmxac2NyVk1HSkd2cVNibUtaNlUyYkZSVzdWSGxuajFXajRFamtKU1lxS1J1aVZhUEFWakNNSnIvazBYSWh5M0NXOUdHVGJycDFydms4elg5aGViSFYxK2h5Wk11c0hncUlQVDQvWDRWN3lpVjE4ZmlRQ2h4dVp6cW1aSEJkZ1NFclFQRE5tUzNJZ0NTbEovWFIxZE11U2p3K0xrWFg5WjN4U1VXVGdTRUpvZkRvYlNrSkt2SFFEdWw5MGdpYW9IOUVMWUllVk11bnFqK0JmbVNKSy9YcTEvOSttbDV2YXc2QWUwVkd4MmxyTlJVdVp4c1FRbDJMcWRUMmFtcGlvbm0rMHlBL1JHMkNIbE9wMU4zM25xeklpSWlKRW5yTjJ6VWN5Lyt3K0twZ05BVUd4MmxuaG5wU2twTVZGUkVCS3VCUWNSaEdJcUtpRkJTWXFKNlpxUVR0VUFyMkdNTDIzampYKy9xbVdkZkNEeCtjTWFkT21IMFNBc25BZ0FBbllrOXRyQ3RDMzkwcnNhTUhoRjQvTmlUVDZ0MFo1bUZFd0VBZ0s1RTJNSTJETVBRbmROdlZscHFpaVNwdXFaV0R6NzZwTHhlcjhXVEFRQ0Fya0RZd2xZU0V1TDF5MS9jS3BlcjZadGZ2bGxYcEQ4Lzk2TEZVd0VBZ0s1QTJNSjJCdlF2MEkrdnVUTHdlTTdiYzdYbzA4OHNuQWdBQUhRRndoYTJOUEg4SCtyRXNjY0hIai8yMUI5VXNtV3JoUk1CQUlET1J0akNsZ3pEME8yMzNLRE1qSFJKa3R2dDBUMFBQS0txUGRVV1R3WUFBRG9MWVF2YmlvK0wwLzEzMzY3b3ZkZDYzTGE5VlBjLy9MZ2FHeHN0bmd3QUFIUUd3aGEybHRlM3QrNisvUmJ0dTh6ZG1pKy8xbStlL3JPNGZETUFBUFpEMk1MMnhvNFpwV2xUTHc4OC9uREJRcjN5K3I4c25BZ0FBSFFHd2haaDRlSUx6OWZaWjV3YWVQeVhGLzZoVHhZdnRYQWlBQURRMFFoYmhBWERNUFN6bTZacDhLQ0JnV09QL3ZyMytuWjlrWVZUQVFDQWprVFlJbXk0WEM3ZGY4L3R5c3BzdWxKQ2ZVT0Q3cG94UzV1THQxZzhHUUFBNkFpRUxjSktZa0tDSHI3dkxzWEh4VW1TOWxSWDY0NTdaMnBINlU2TEp3TUFBRWVMc0VYWXljM0oxaU1QM0IyNERGaEY1Uzc5L0o2WnFxamNaZkZrQUFEZ2FCQzJDRXNEanVtbkIzOTVwMXd1bHlScCs0NVMzWEh2VEc3Z0FBQkFDQ05zRWJhR0RUbE9NKzY2VFE1SDA1ZkI1dUl0dW12R1EzSzdQUlpQQmdBQWpnUmhpN0EyOXZpUitzV3RQd25jd0dGZDBVYmRPL05SMWRmWFd6d1pBQUJvTDhJV1llL1VVMDdVTFRkT0N6eGV2ZllyL2ZMQngxUlhSOXdDQUJCS0NGdEEwbmsvUEVQVHJ2Nys3bVFyQ2xmcnpoa1BxYmJXYmVGVUFBQ2dQUWhiWUs5TEp2MUlWMTkrYWVEeGwxOTlvOXZ2Zm9CdktBTUFJRVFZcG1tYVZnOEJCSk0zM25wUHo4eCtQdkM0Vjg4Y1BmYlFEQ1VuOWJCdUtBQUEwSUt4NzV0azlqMG1iSUdXM3Yvd0l6MzUrejlxMzVkSFZtYTZIbnZvUG1Xa3AxbzhHUUFBMklld0JkcG80U2VmNnBFbmZpZWZ6eWRKU2sxSjFtTVB6VkJ1VHBiRmt3RUFBSW13QmRwbHliSXZOUE9SSjlYWTJDaEo2dFl0VVkvT3ZFY0ZlWDB0bmd3QUFCQzJRRHV0WExWV3YzencwY0RsdjZLaW9uVFB6Mi9SMkRHakxKNE1BSUR3UnRnQ1IrRHJiOWJwN3Z0bnFicW1WcEprR0lhbVhYMjVMcDU0dmc3NG1nSUFBRjJFc0FXTzBOWnQyM1gzL1k5bzY3YnRnV1BubkhXYWZuckROTGxjVGdzbkF3QWdQQkcyd0ZHb3JxN1IvYk9lMEtvMVh3YU9EUnN5U0RQdXVsMEo4WEVXVGdZQVFQZ2hiSUdqNVBWNjlkUWZadXVEK1I4Rmp1WG1aT21oKys1U2RtYUdoWk1CQUJCZUNGdWdBNWltcVgrKytZNW0vL1dsd0xWdUV4TGk5Y0E5UDlmZ1FRTXRuZzRBZ1BCQTJBSWRhUEhTWlpyMStPOVVYOTkweFFTSHc2SHJycnBNRjEvSU41VUJBTkRaQ0Z1Z2c2M2ZzRkgzUHZDb0tpcDNCWTZOR1QxQ2QweS9TWWtKQ1JaT0JnQ0F2UkcyUUNlbzNMVmJzeDcvclFwWHJ3MGNTMDFKMW94ZjNLb0J4L1N6Y0RJQUFPeUxzQVU2aWQvdjEwdXZ2SzRYWDM0OXNPL1c2WFRxdXFtWDZhSUo1N0UxQVFDQURrYllBcDFzUmVGcXpYcmlkOXE5dXlwdzdJVFJJM1hIOUp1VWtCQnY0V1FBQU5nTFlRdDBnY3JLWFhyNDhkODJ1OTV0ZWxxcTdyMXp1Z2IwTDdCd01nQUE3SU93QmJxSTMrL1gzLzd4VC8zOTFUY0NXeE1jRG9lbVhEeEJsMTk2a1NJaUlpeWVFQUNBMEViWUFsMXMrY3JWbXZYRWIxVlZ0U2R3ckhmUFhOMHgvU2IxSzhpemNESUFBRUliWVF0WW9LSnlsNTc4L1IvMTJlY3JBc2NjRG9jbVQ3cEFWMDZack1oSVZtOEJBR2d2d2hhd2lHbWErdmZIbitnUGYzcE9OYlcxZ2VNOWM3UDE4NS9keE41YkFBRGFpYkFGTEZaUnVVdS9lZnBQV3Jwc2VlQ1lZUmlhZk9FRnV1cXlTMWk5QlFDZ2pRaGJJQWlZcHFrRkM1dFdiNnRydmwrOXpjM0owdTIzM0toakIvUzNjRG9BQUVJRFlRc0VrY3JLWFhycUQzL1dwNTk5MGV6NDJhZVAxN1ZUTDFPUDd0MHNtZ3dBZ09CSDJBSkJ4alJOZmZ5ZnhmcjluLzZpNnVxYXdQSFkyQmhkK1QrVE5lRzhzK1Z5dVN5Y0VBQ0E0RVRZQWtHcWN0ZHVQZnY4My9YaGdvWE5qdWZtWk91bUgwL1Z5T0ZEclJrTVljZnY5MnQzZFkxcVBCNTV2Vjc1K1dNaUtEZ01ReTZYUy9FeE1lcWVFQytIdzJIMVNJRGxDRnNneUgzOXpUbzkvYWUvNnR2MVJjMk9qejErcEs2L2JxcXlNdE10bWd6aHdGMVhyNTJWbGZMNmZGYVBna053T1oxS1MwcFNiSFNVMWFNQWxpSnNnUkJnbXFibUxWaW92enovZCszYVhSVTQ3bks1TlBuQ0N6Umw4a1RGUkVkYk9DSHN5RjFYcjIxbFpWYVBnWGJJVGsxVkRIR0xNRWJZQWlIRTdmYm9wVmRlMXh0dnZTZmZmaXRvS2NsSnV1YktLVHJ0bEpQa2REb3RuQkIyNGZmN1ZieWpsSlhhRU9OeU90VXpJNTF0Q1FoYmhDMFFna3EyYk5QL3pmNnJQbDllMk94NGJrNldycGh5c1U0NWFTeC9zT0dvVkZidFVlV2VQWWMvRVVFbktURlJTZDBTclI0RHNBUmhDNFFvMHpUMTJlY3I5TXpzNTdWMSs0NW16L1hxbWFNci8yZXlUaDQzUmdkOGpRTnRVcnlqVkEyTmpWYVBnU01RRlJHaDNBejIzaU04RWJaQWlQTjZ2ZnBnL3NmNis2dHZxS3k4b3RsemZYdjMwbFdYVDliWTQwY1J1R2lYalZ1MmN2V0RFT1V3RFBYTnliWjZETUFTaEMxZ0U0Mk5qWHB2M2dMOTQ3VTVxcXpjMWV5NWdyeSttbnI1SlJvOWNoaUJpellwS3RsaTlRZzRDdm01T1ZhUEFGaUNzQVZzcHI2aFFlL00vVkF2Ly9OTlZWVTEzeU41VEw5OFhYWFpKUm81ZkFpQmkwTWliRU1iWVl0d1JkZ0NOdVdwcTlOYjczNmdWOTk0cTlrZHpLU21MUW9YVGpoWHA1NThvaUlqSXl5YUVNR01zQTF0aEMzQ0ZXRUwySnpiN2RHY3Q5L1RQOTk4UjdXMTdtYlBkZS9lVFJlY2M2Yk9QK2NzOWVqZXphSUpFWXdJMjlCRzJDSmNFYlpBbUtpdXFkV2JiOC9WMjNQbmFmZCtOM21RbW03MGNPb1BUdFNrSDUycnZMNjlyUmtRUVlXd0RXMkVMY0lWWVF1RW1ZYUdSbjMwMzBXYTg2LzN0UEc3elMyZUgzTGNzWm8wNFR5TkdUV2NhK0dHTWNJMnRCRzJDRmVFTFJDbVROTlU0ZW92TmVldDk3VDA4K1U2OEVzL0t6TmRFODgvUjJlZFBsNnhzVEVXVFFtckVMYWhqYkJGdUNKc0FXanJ0dTJhOC9aY2ZURC9ZOVhYMXpkN0xpb3FTaWVQTzE1bm5qWmVRd2NmeTlVVXdnUmhHOW9JVzRRcndoWkFRSFZOcmQ2ZnQwQnZ2ak8zeGMwZUpDa3ROVVZublBZRG5YbmFLY3JPekxCZ1FuUVZ3amEwRWJZSVY0UXRnQlo4UHA4V2ZmcVozdjNnM3lwY3ZiYkZOZ1ZKR2pUd0dKMTErbmo5NE1RVDJLcGdRNFJ0YUNOc0VhNElXd0NIVkxxelRQTS8rby9tL1h1aHR1OG9iZkY4VkdTa1RobzNSbWVkZm9xR0RoN0VWZ1diSUd4REcyR0xjRVhZQW1nVDB6UzE5cXR2TkcvK3gxcTQ2RlBWMWRXM09DY3ROVVduano5Wko0NDlYZ1Y1ZllqY0VFYlloamJDRnVHS3NBWFFicDY2T24yeWVLbm0vWHVoVnEzNXN0VnpVbE9TTlc3TUtJMDdZYlNPTzNhZ1hDNW5GMCtKbzBIWWhqYkNGdUdLc0FWd1ZIYVU3dFNIQ3hicXd3VUx0YU8wck5WejR1UGlOR2IwQ0kwYk0wcWpSZ3hUZEhSVUYwK0o5aUpzUXh0aGkzQkYyQUxvRVB1MktpeGFza3lMbDN4MjBNaU5qSXpRaUtGRE5PNkVVVHBoOUVoMTY1Yll4Wk9pTFFqYjBFYllJbHdSdGdBNm5HbWEycmhwc3hZdlhhWkZueTVyOVE1bmttUVloZ1lOUEVaang0elN5R0ZEMUx0WEx2dHlnd1JoRzlvSVc0UXJ3aFpBcDl1K28xU0xsMzZ1eFV1V2FlMVgzN1I2K1RCSjZ0WXRVVU1IRDlLd3dZTTBiTWdnWldWbUVMb1dJV3hERzJHTGNFWFlBdWhTdTNkWGFjbXk1VnEwNURNdFg3bGFYcS8zb09lbXBpUnI2T0JCVGJFN1pKRFNVbE82Y05Md1J0aUdOc0lXNFlxd0JXQVp0OGVqejVjWGF2bksxU3BjdlViYnRyZThUdTcrc2pMVE5YVHdjUm8ycENsMmUzVHYxa1dUaGgvQ05yUVJ0Z2hYaEMyQW9GRzZzMHlGcTc5VTRlbzFXbEc0UmhXVnV3NTVmdStldVJvNG9MLzZGK1NwWDBGZjllblZVeTZYcTR1bXRiZGdDRnZUTk51OUZlWE5OOTlWYkZ5TXpqcnp0QTZkNWR0djEydmV2QVc2N0xMSlNrNU82dEQzN2d5RUxjSVZZUXNnS0ptbXFhM2JkbWpsNmpVcVhMVldLMWV0MVo3cTZrTyt4dVZ5S2E5UGIvVXI2THMzZHZQVUt6ZEhUaWZYMEcwdnE4TzJzSENOWG4vakxWMTd6UlhxMDZkWG0xOTMvUTNUbFpUVVE3TWVudEdoODh5ZS9ZS1dyeWpVc0dHRDliOC92cnBEMzdzekVMWUlWd2VHTFVzZEFJS0NZUmpLeWM1VVRuYW16di9obVRKTlU1czJGMnZscXJVcVhMVldxOVorS2JmYjArdzFYcTlYMzY0djByZnJpL1RPM21OUmtaSEs2OXRiL1FyeW1tSTNQMCs1T1ZseU9CeGQvMG1oelRadStrN2w1Ulg2NDUvK3FudnV2azJKaVFtV3pqTng0bmxhdFhxTlZxNWNyVTJiTnJjcnRnRlloeFZiQUNIQjUvTnAwM2ZGK25iOWhyMC9pclRwdTJMNS9mN0R2alk2T2tvRmVYMlYxNmVYY25PeWxadVRwZHljYktVa0ozRVZocjJzWHJIMSsvMTYvSW5mYWRPbXpTb295TlAwbjkwb2g4T2haY3VXNjcyNUh4NzBkYVdsTytWd09KUjZtRzgwZk9EK3V3Sy9uam56Vi9LMTRYODNsWldWYW16MEtpNHVUdkh4Y1ljOS8rcXBsNmwzNzU2SFBhOHpzR0tMY01XS0xZQ1E1SFE2bFovWFIvbDVmWFR1MmFkTGt1b2JHclJ4NDNmNnRtaWp2bDFYcEhWRkcxUmNzclhGNWNYcTZ1cTE1c3V2dGViTHI1c2RqNDZPVWs1Mmxucm1aQ3NuTzB1NU9mdCtuYW1vS082VzFwVWNEb2V1dmVZS1BmalE0MXEvZm9QZWVtdXVKazQ4VDI2M1c2V2xPdy81V3IvZmY5aHo5cmVqZEdlYi9rSzBUMjF0cldwcmF3OTdYa05EUTV2ZkUwRG5ZTVVXZ0syNFBSNFZiZGlrYjlkdjBMcTlLN3VIdS9wQ2E5SlNVNXBXZHJPekFxdTgyVm1aU2s1S2tzdGx2ejI4VnEvWTdyTm8wUks5OVBmWDVIUTZkZCtNTzVXV2xuckk4NDlraisyTk45MG12OSt2UHo3em0yYkhuM3Z1UmRVM05PaUc2Njg5Nkd0blAvdUNQSjQ2L2ZRbi85dm1qOWNWV0xGRnVHTEZGb0N0eGNiRWFQQ2dnUm84YUdEZ1dIVjFqWW8yYnRMbWtxMHEyYkpWSlZ1MnFXVExWcFdWVnh6MGZYYVdsV3RuV2JtV3IxemQ3TGhoR09yUnZadFNrcE9Va3B5azVPUWtwYVlrQng2bkpDY3JKU1ZKc1RFeG5mWTUydG1KSjU2Z3lzcmRHalZxMkdHanRxT3RXZnVWUEo2NlE1N3p6VGZyMjdSNkM4QWFyTmdDQ0Z0dWowZGJ0bTdYbGkzYlZMeGx2K2pkdWsyTmpZMUg5ZDZ4TVRGS0RzUnU4L2hOVEV4UWZGeXM0dUxpRkJjWHE1am9hTXYzK2diTGltMXJubjc2endmOVM4amg5dGp1djdkMm4zMHJ0bGRlT1VYejVpMElITis1czB5bWFTbzlQZTJnczVTVmxjdnY5N2Q2VG1zZnE2dXdZb3R3eFlvdEFPd1ZHeE9qZnZsOTFTKy9iN1BqZnI5Zk84dktWVnl5VlNWYm0xWjNpMHUycW5Sbm1jb3JLdVh6K1E3NzNtNlBSKzY5c1h3NERvZERjWEd4aW8rTGEvb1JINnU0MktiSGNmRjdqOFhGS2o0K3J1bDRmRk1ReDhiRUtESXlVcEVSRVlxTWpGQkVSSVF0ci81UVZsNXh5RDIwN2QxanUwOXRUVzJycjJ2TGV4M0p4d1BRK1FoYkFEaUF3K0ZRUm5xYU10TFROSHJrc0diUG1hYXAzVlY3VkY1Um9iTHlTbFZVVktxc3ZFTGwrLzFjWGw0aFQ5MmgvMGw3ZjM2L1g5WFZOYXF1cmpucTJWMHVweUpjVGFHN0wzb2RUcWNjRGtNT2gwTU93eUdId3lIRFljaGhHSHQvN2RCUExOb3o2dlY2TmVPK1djMk9SVVZGNmI0WmQ3WTQ5OEE5c2RMQjk5amVkLzhqaDQzUE04NFlyelBPR0I5NFBQM1d1K1R4MUxYNmNmYTU3Zlo3VlZ0YmU4aHpBRmlIc0FXQWR0aTN4N1pIOTI0cXlPdDcwUFBjYmsrTDJDMnZxRlJGWmFXcXFtdTBaMCsxOWxSWHE3cTZwbDNmb1g4NFhxOVBYcSt2WFdGdEpkT1VLZys0NDF4VVZLUkYwd0FJZFlRdEFIU0MyTmdZOVl6TlZzL2M3RU9lWjVxbWF0MXVWVmZYYUU5MXRmYnNhVnE1cmZXNDVYSFg3ZjNaSTdlblRoNlBwMm1MZzZkT0hyZEhkZlYxYW1ob2JQclIyS0Q2K29ZV2x6b0xkaEVScm1hcm45ZmZNTjNDYVpxODhNSS9EdnBjZlgxOUYwNENvTDBJV3dDd2tHRVlnYjIxbVJucFIvVmVwbW5LNS9Pcm9iRkJqUTJOYW1oc1ZIMTlnM3crbjB6VEw3OXB5dS9iKzdQZkw5UC8vYTlEd1hOL2ZhblY0N1cxdFMyZXE2cmFjOUQzT1Z6OEwxbjZlZnVIQXhBVUNGc0FzQW5ETU9SeU9lVnl4VWp0dk54WU1GOFZZWjlseTVhM2VyeSt2dUdnengzSTcvZkxOTTFEWG91NExYdHNBUVFud2hZQUVOU0dEQjZrM1ZWVnV1YnF5d1BIdnY1bW5aNTU1aTlxYUdoUVVsSVAzWGJyelVwT1RnbzhQMmZPTzlwZFZkWGl2ZmJkSGN6bGF2bkgzNitmZVBpd3MvejZpWWVPNUZNQTBFVUlXd0JBVUx2d3d2T2JQUzVjdFViUFB2czNaV1ZscXJpNFJQWDFEWnIxeUpOS1QwL1ZwRWtYS0s5dm54YXYyYWVtcG1tMU5UWTJWcEwwcThlZWt0dnRPZUxackx4MkxZQ1dDRnNBUUVnd1RWUHZ2amRQYytkK3FKenNMUDNzbHV0MTYyMzN5RFJOcGFZbWErUEc3L1Q0NDcvVDhPRkROSEhDZWEzZXRHSDM3cVpWM01TRUJFblN6cDNsYkMwQWJJU3dCUUFFdmJLeWNyMzQwcXRhdDY1SStmbDlkZU1OMXdaV1hhT2pvL1NMTzZmclAvOWRyTGZmbXFzVksxWnA5ZXExR24vS1NUcm5uTE1VRXhQZDdIMGtLU1UxV2RMM1d3cysrdmkvZXUyMU45V3ZYNzV1dk9FNlJVZEh0VHJISjR1VzZKVlgzcERmNzlma2l5ZDI1cWNNNEFnUXRnQ0FvTlhRMEtBRkgvMVg3NzgvWHcwTkRSbzllb1N1dk9MU0ZudGtEY1BRS1Q4NFVjT0hEZEdycjgzUjh1V0Ztdi92aFZxeTlITk5uSENleG8wYkkwa3EzdnROY2hrSDNCTDMxUEVuYStmT2NpMWMrSW1lZXVyL2ROUE4wNVFRSHg5NDN1ZnphYzZjZDdUZ28vL0k1WExxMm11dTBNZ0RidDRCd0hxRUxRQWdLQng0R2E3S3lsMzYxV08vVlZWVmxWd3VsNlpNdVVnL09IbmNJZDhqTVRGQjA2NjdTc09IRGRITHI3eXVtcHBhUlVSK2Y4T0hvcUtOa3FUZXZYdTJlTzNraXlmSTI5aW9SWXVYYXViTVgrblNTeWRweFBDaFdyOStnMTUrK1hWdDI3NURTVWs5TkhYcVplcFhrTmNCbnpHQWprYllBZ0FzWjVxbW5uKys2Y1lJalkxZTdkaFJxb3lNZEIxelRJSEt5eXAweFJXWEtLTWQxL2tkTVdLbyt2WEwxNXExWDJuMHFPR1NwRjI3ZHF1a1pLdWNUcWZ5V3Jscm5NUGgwT1dYWDZKZXZYTDE2bXR6Tkh2MkMzby9aNzYyYk5rbVNSbzc5bmhOdm5pQ29xT2pXN3dXUUhBZ2JBRUFsdG9YdFo4dCswTHg4WEdxclhYcm1UOCtwNXR2bXFiTEw1c3NsOHNsd3pEYS9iNEpDZkVhZThMb3dPUEZpNWRLa3ZyM3kyKzI3M1ovZnI5ZjNib2xLajA5WFZ1M2JndEViVkpTRCtYbjlRbVptMWtBNGNvd1ErMytpd0NBRG1mVkRScE0wOVRmL3ZheWxpejlYSEZ4Y2ZyNTdUL1ZraVhMTk8vREJZcUtpdExKSjQvVjhHRkRsSkthclBpNHVEWUZydC92bDkvdmw4L25rOWZyazgvbmt5VGQvOENqY3J2ZG1qYnRLbzBZUGpSd2ZrMU5yZGF2TDlMcU5WOXB6Wm92QTVjRXk4ck0wTWhSdzdSeTVXcVZsR3lWMUxTcW01T1RyWDc5OHRRek4wZloyVmxLUzB0UlJFUkVKL3pYYWJ2ODNCeExQejVnRmVPQS8xTmd4UllBWUptYW1scDlzWHlsWEM2bmJyaitHbVZrcEduQ2hITVZFeE90ZDk3OVFQUG5mNno1OHo4T25POXdPR1FZeG42QjI3UTI0L2ViTWsyejFkdmx1bHhPalJneFRHNjNXK25wcVJvMmRMQVdMVjZxZGV1S1ZGeThSYVdsT3dPdmM3bGNHalpzaUU0Y04wWURCL2FYWVJnNjU0ZG5xcWhvb3o3L1lvVUtDOWVvdUxoRXhjVWx6VDVHZkh5Y2ZuTHovNnBYcjl6TytROEZvRTBJV3dDQVpSSVM0alZ1N0JqMTdKV3IvUHltZmErR1llanNzMC9YQ1NlTTFoZkxWMnJ6ZDhYYXZidEtIazlkMHlxc3p4ZFlsZDEzaTl4QTFKcVNLVk9HOW9hdjBYVG5zbkhqeG1qRmlrSmRmTkVFT1J3T05UWTBCbTdER3g4ZnB3RUQrbXZRb0FFNjdyaGpGZHZLN1lqejgvc3FQNyt2THIxa2tyWnMyYVoxNjR0VVZMUkpXN1pzVlVWRnBkTFQwNGhhSUFpd0ZRRUFZTmxXQkVscWJHenNrbi9LMzdadHU3S3lNaVUxWGI1citmSkM5ZTdkVTJscHFVZjF2bzJOWGpWNkcxc040cTdDVmdTRXF3TzNJaEMyQUFCTHd4WkhqN0JGdURvd2JCMVdEUUlBQUFCMEpNSVdBQUFBdGtEWUFnQUF3QllJV3dBQUFOZ0NZUXNBQUFCYklHd0JBQUJnQzRRdEFBQUFiSUd3QlFBQWdDMFF0Z0FBQUxBRndoWUFBQUMyUU5nQ0FBREFGZ2hiQUFBQTJBSmhDd0NRd3pDc0hnRkhpTjg3NEh1RUxRQkFMcGZMNmhGd2hDTDR2UU1DQ0ZzQWdPSmpZcXdlQVVjb2p0ODdJSUN3QlFDb2UwSzhYRTZuMVdPZ25Wd3VwN29uSmxnOUJoQTBDRnNxN21VVEFBQUJvMGxFUVZRQWdCd09oOUtTa3F3ZUErMlUzaU9KUGJiQWZnelRORTJyaHdBQUJBZDNYYjEyVmxiSzYvTlpQUW9Pd2VWMEtqMHBTVEhSVVZhUEFsaktNSnIvelk2d0JRQTA0L2Y3dGJ1NlJyVWVqeHE5WHZuNVl5SW9PQXhERVM2WDRtSmkxRDBoWGc0SC8rZ0tFTFlBQUFDd2hRUERsci91QVFBQXdCWUlXd0FBQU5nQ1lRc0FBQUJiSUd3QkFBQmdDNFF0QUFBQWJJR3dCUUFBZ0MwUXRnQUFBTEFGd2hZQUFBQzJRTmdDQUFEQUZnaGJBQUFBMkFKaEN3QUFBRnNnYkFFQUFHQUxoQzBBQUFCc2diQUZBQUNBTFJDMkFBQUFzQVhDRmdBQUFMWkEyQUlBQU1BV0NGc0FBQURZQW1FTEFBQUFXeUJzQVFBQVlBdUVMUUFBQUd5QnNBVUFBSUF0RUxZQUFBQ3dCY0lXQUFBQXRrRFlBZ0FBd0JZSVd3QUFBTmdDWVFzQUFBQmJJR3dCQUFCZ0M0UXRBQUFBYklHd0JRQUFnQzBRdGdBQUFMQUZ3aFlBQUFDMlFOZ0NBQURBRmdoYkFBQUEyQUpoQ3dBQUFGc2diQUVBQUdBTGhDMEFBQUJzZ2JBRkFBQ0FMUkMyQUFBQXNBWENGZ0FBQUxaQTJBSUFBTUFXQ0ZzQUFBRFlBbUVMQUFBQVd5QnNBUUFBQUFBQUFBQUFBQUJBQi9wL3pLSmVhSmlmR2Y0QUFBQUFTVVZPUks1Q1lJST0iLAogICAiVHlwZSIgOiAibWluZCIsCiAgICJWZXJzaW9uIiA6ICI2Igp9Cg=="/>
    </extobj>
    <extobj name="C9F754DE-2CAD-44b6-B708-469DEB6407EB-2">
      <extobjdata type="C9F754DE-2CAD-44b6-B708-469DEB6407EB" data="ewogICAiRmlsZUlkIiA6ICIxNjE1MzIwODQxMjMiLAogICAiR3JvdXBJZCIgOiAiMTM1NTgxMjE5IiwKICAgIkltYWdlIiA6ICJpVkJPUncwS0dnb0FBQUFOU1VoRVVnQUFBcllBQUFHNENBWUFBQUN3NGFRQkFBQUFDWEJJV1hNQUFBc1RBQUFMRXdFQW1wd1lBQUFnQUVsRVFWUjRuT3pkZDNoVFZRTUc4RGVyYmJyM1lwUzlaRy9aRzJVcUlFNVVGRVVSVkVRRkJjU0JFLzBFRlVWbHlBWUJtU0pXOWk1UTlsNXRLYVY3TjBrejcvZEgyOUEwU1p1V3RtblQ5L2M4UEdudVBmZmNreTdlbnB3aEVnUkJBQkVSRVJGUk5TTVNpVVNGbjR2dDFSQWlJaUlpb3ZMRVlFdEVSRVJFRG9IQmxvaUlpSWdjQW9NdEVSRVJFVGtFQmxzaUlpSWljZ2dNdGtSRVJFVGtFQmhzaVlpSWlNZ2hNTmdTRVJFUmtVTmdzQ1VpSWlJaWg4QmdTMFJFUkVRT2djR1dpSWlJaUJ3Q2d5MFJFUkVST1FRR1d5SWlJaUp5Q0F5MlJFUkVST1FRR0d5SmlJaUl5Q0V3MkJJUkVSR1JRMkN3SlNJaUlpS0h3R0JMUkVSRVJBNkJ3WmFJaUlpSUhBS0RMUkVSRVJFNUJBWmJJaUlpSW5JSURMWkVSRVJFNUJBWWJJbUlpSWpJSVREWUVoRVJFWkZEWUxBbElpSWlJb2ZBWUV0RVJFUkVEb0hCbG9pSWlJZ2NBb010RVJFUkVUa0VCbHNpSWlJaWNnZ010a1JFUkVUa0VCaHNpWWlJaU1naE1OZ1NFUkVSa1VOZ3NDVWlJaUlpaDhCZ1MwUkVSRVFPZ2NHV2lJaUlpQndDZ3kwUkVSRVJPUVFHV3lJaUlpSnlDQXkyUkVSRVJPUVFHR3lKaUlpSXlDRXcyQklSRVJHUlEyQ3dKU0lpSWlLSHdHQkxSRVJFUkE2QndaYUlpSWlJSEFLRExSRVJFUkU1QkFaYklpSWlJbklJRExaRVJFUkU1QkFZYkltSWlJaklJVERZRWhFUkVaRkRZTEFsSWlJaUlvZkFZRXRFUkVSRURvSEJsb2lJaUlnY0FvTXRFUkVSRVRrRUJsc2lJaUlpY2dnTXRrUkVSRVRrRUJoc2lZaUlpTWdoTU5nU0VSRVJrVU5nc0NVaUlxSnFZZStCd3dqZnN4ODZuYzdzM0xVYk43SGpuLy9zMENvZzl1NjlDcXY3d09GaitHM1p5bUxMTEZxOEhPczJib0VnQ0JYV2p1cENhdThHRUJFUkVkbGk2WW8xTUJnRURPelgyK3pjTDc4dng2VXIxeERnNzRjdW5kcGJyZVA0aVVqTSt2U3JCMnJIN2gwYmpCLy91V2tiRmk5ZmpRL2Zld3Q5ZW5ZekhoOHc3SWt5MVZkVWJxNGFmMjdhQnJGSWpBa3ZQbXQyZnUyR3pkaTRaUWVHREI0QWtVaGs4ejBkRllNdEVSRVJWWG0zYmtjaklURVpUNDRlYVRIQXpYei9iYnp5eGpSODlkMFArR1hCUEFRSEJSUmIzN3JsdjhMRnhSa0FFSGN2SG05TS9RQmIxdjloUEYvY3NjSjZkdStDVmVzMzRvdDVDeUFXaTlHcmUxZmp1VkVqaG1ENGtFRlcyN0I5WnpqKzJyYXoySFlPSHRBSE4yN2V3dTU5QnpGcTVGRDQrbmdiejJYbktMRHQ3My94eU1CK21EcjUxV0xycVNrWWJJbUlpS2pLKzIvdkFRREFvUDU5a0phZVlYWmVJcEhncVRHUDRYWjBEQURCckl5Ym15dWNuWnhNbnN0ZFhBQUFybkk1QU1EZHpjMTR2cmhqaFlVRUIrSHROMTdGRi9NVzRJdDU4K0hxK2dFNnRtc0RBUER5OUVTZDJyV3N2aVl2VDArelkzSHhDWGpobFNrV3k0OGQ5NHJGNDd2KzI0dGQvKzAxT1RiL204L1Fza1V6cS9kMlZBeTJSRVJFVktWcHRWcUU3em1BVmc4MVIxamQyaVcremIvM3dHR3pZKzlNZVExREJ2YzNQaDgrWnB4WkdVdjEyaktrb0YvdkhqaHkvQ1FTRXBMUW9GNVlpZVdMRXhRUWdHV0w1bHM4RngwVGkwKysvQTVqSGh1R29ZOE1LTGFld01EaWU2d2RGWU10RVJFUlZXbDdEaHhHVm5ZMmV1ZVBZWjM1L3R1bHJxTlprMFlBZ0VZTjYyUEd0Q2w0dUhOSGlDV21jK2hWcWx6cytDY2NQYnAxUVVod2tGa2RLbFV1VHA4OWI3SCtxWk5maFV3bU0ra1Z6c3pLUXV6ZE9LdHR5c3pLTWpzbWxVcXM5dkllUEJJQkFCallyM2V4UGNFMUdZTXRFUkVSbFJ1bFVvVUxsNjdnd3FVcnVITTNEdmZpRTVHZWtRRzFXZzIxV29OcGI3Mk9Sd2IwdGJrK3ZWNlBOZXMzQVFDY1pESUFRTjllM2FIUmFCRVRHNHZHRFJ0WXZmYjRpVWk0dURpajFVUE5JWkZJb0ZhcklSYUwwYjV0YTZnMUdyUHlhV25wV0xGbUEwSkRndUh0NVdXeHp2WnRXeU10UGNOa3JDdGdPbVNod0YvYmRwWTRodGFTa25xSko3NzVYckhuRnkvOER2WEM2cGI2dm82QXdaYUlpSWdlMk5uekY3RjlaemlPSEQ4Qm5VNFBxVlNLdXJWcm9WWklNRm85MUF3dXpzNXdkblpHNjRkYWxLcmU4RDBIY0M4KzBlejRWOS85Z01pejU3RngxV0xJOGdOdlVZdVhyOEhkdUh2WXRIb0ozTnhjc2ZYdmYvSGIwdUtYenNxcis4Y1N5K3plc1FFVEpyMkQ2RHV4SnNjS3pQL21Nd1FGQmlEQTM4OXFIY2twcVVoTVNqWTdibWtvd3NYTDEvRGRENzlnN09nUmVIUmd2MkxiWnFtM3VhWmdzQ1VpSXFJeWk3c1hqeDkvV1lKVFo4N0IxOWNIbzBZT3hjT2RPNkpwNDBad2NySWNPRzJWbzFCZ3lZbzE4UFAxUVdwYXVzbTVudDI3NHVDUjR6aCtJaEk5QzYxRVVDQXRMUjNSTVhmUXBWTjd1TG01QWdER2pocUJzYU5HUUJBRUtKUktzMnRTVTlQeDhxU3BtRFY5S2pxMmIyTjIzc1haQlZLcHhQaDgzTk5qa0pXVGcrTW5JaEZ4OHJUeCtPM29HR1JtWlNFekt3dlhiOTRxOFhVZU9YNEMzYnQyTmo2M05NeGcyODV3QUVEL1BqMDVES0VZRExaRVJHVENZREFnSXpzSE9Tb1ZkRG9kREZ6MHZVb1FpMFNRU3FWd2w4dmg3ZUVPc2RqK2V5eWRPSFVHYzcvNUhscXREdVBIUFkwblI0K0FWRnArMFdMbG1nM0l5TWpFakdsVHpIcFJ1M1hwQ0dkblordzdlTVJpc0QxNStod0FvSGVQaDgzT3BXZGtXbDFoQUFEbWZ2Mjl4ZU16cGszQmdMNjlqTThMeHZ5bXAyZVlCTnUvZCszRzFoMjdpbmxsNW5idjJBQkJFSEEzenZKbUQvc1BIb0d2anplY1pMSml4KzBXVmhNRE1JTXRFUkVaS1hQVlNFcExnMDZ2dDNkVHFBaURJRUNqMVNKTnEwV1dRb0ZBWDErNDVxL0RhZy9YYjk3R0oxOThpd1lONm1INjFNbW9YU3VrM084UkVoeUVIZzkzUnRmT0hjek9PVHM3bzB2SGRvZzRlUnFxM0Z6ajBsMEZJazVHUWlxVm9GdlhUbGJyLy9LVG1lalVvYTFOYlNuTmhndXZ2alFPNDhjOVpYSnM1ZHFOMkxSbEJ6YXYrd1BXOWxISVZhc3gvclhpSjhhVmRMNnc0alorY0ZRTXRrUkVCQ0F2MU41TE5oL3ZSMVdQVHEvSHZlUmsxQW9JZ053TzRUWXRQUU56NW42RHdNQUFmUFhKVE9OYi9lVnRVUDgreGw1UlN3cUdJMFNjUEcyeTY1ZE9wOGVwTStmUW9XMGJpNU82Q253dzUvTnliVzhCWnljbms5VVJBRUF3R09Ea0pJT0h1L1gyeUYxY3pNTG9tWE1YTVgzMloramNzUjNtZmpTalF0cnJTQmhzaVlnSUJvTUJTV2xwOW00R2xWSmlXaHJxQmdkVityQ0UrUXQvUTI1dUxyNzlZazZGaFZvQWNIV1Z3OVZWamh5Rnd1TDV6aDNhUVNxVjRPRGhZeWJCOXNLbHkxQXFWZWpkMDN3WVFtR2ZmM3gvTTRXU0RCNzVWTW1GOHYyN2U3L1pzZXMzYjBNcWtWbzhCd0Jpc1JnRCsvVXlPUmFma0lqUDU4MkhuNjhQM3BrOEVYb2Iza2tSaVVSVllwaUt2VERZRWhFUk1ySnpPUHlnR3RMcDljakl6b0d2bC9rT1ZoVWxMajRCeHlKT1llTEx6Nk5XYVBrUFB5Z05OemRYdEhxb0JVNUdub1ZHb3pWT1ZqdDg3QVNrVXFuSmhDeExabjc4WllXMGE5NzhoYVUrSjVQSlRJSnRja29xM3B2NUNmUjZQVEl5TWpIMmVkdTJ6QTBLRE1EcXBUK1hyc0VPaE1HV2lJaVFvMUxadXdsVVJncVZxbEtEN1pidC84RFoyUW1QRExSOUxkcUsxS1ZUZTV3NWR3R1JaOC9oNGM0ZElRZ0NEaCtOUUtmMmJVdnNUYTZvSHR0ZFc5YWFUS0k3ZmZZODNwLzFHVHc4M05HMGNTTjg5ZW5NWXErL2VTc0tzejc5Q3RuWk9maDY3bXo0RkZrekZ3QmVlQ1Z2SXR1NFowekgva29sRXJPeU5RbURMUkVSUWFmVDJic0pWRWJhU3Z6YUNZS0EzZnNPWW1EZjNzV09YYTFNZlhwMlErM1FFTFJyMHhJQWNPSFNGYVNtcFpjNERLRWlaT2NvOE9Ndmk5R3Zkdy9qaERlbFNvVWZGeTFGazBZTjhPeFRvekZuN2p3c1g3MGVMeno3cE1VNmR1M2VoNThXTFlFZ0FIUG5mSUNXTFpwWnZaK2JteXRxaFFSWHlHdXByaGhzaVlpSVMzcFZZNVg1dFV0SVRFSjJkZzVhdHlyZEpnc1Z5ZC9QRi81K3ZzYm5lL1lmZ2t3bVE3Y3UxbGRES0ZCZVF4RVV5cngzUENaTW1ncUZVb2tSUXdjREFMS3lzekZuN2p6RUp5VGloM2x6MGFSeFF6d3lvQzlXcnQySWpJd3N2RGJoZVRnNzM1Lzh0M2YvWVh3Ny8yZjRlSHRoN3B3WmFOcTRVYm0wcnlaaHNDVWlJaUtiWEw5NUd3RFFxRUY5dTdVaDltNmNUVXRlalJqN3ZObXh0WDhzQWdCa1ptWUJ5RnVYdGsycmgyeTY3OU12dm9hY0hBV1NVMUlCQUo0ZTduQjJkb1phbzhHaEk4Y0I1QzFQTnYyZHlRZ09Dc1MrZzBld2FQRnlaT2ZrWVBhTXFXalN1Q0VBNE8zSkU2RlNxN0g5bjNBY1B4bUpKMGVQUlA4K1BlSGg0WTZlM2J0Z1FHUXZ2UHpDTXdqdzl5dHh2ZHFjSEVXeFpXcmlPcllpUWVDZjZVUkVOZDNOMkx2MmJnSTlnRVoxYWxmS2ZaYXRXb2VOZjIzSDlvMHJLM1htZlk1Q2djZWVmQkh2VEhrTlBidDNSZmllL1dXcTU1ZmYveWkzTnIzMzloc1lQS0FQQU9DenI3OUhXSjFhR1BmMEV6aDBOQUpMVjZ6QjNiaDQxSzlYRis5UGZRT05Hell3dTM3cmpsMVl0bklkY2hRS1NDUVNkTzNVQWJOblREVVptMXVhdFhNdHFRbnIySXBFcHFzQ005Z1NFUkdEYlRWWFdjSDJ4MFZMY09UWUNheGIvbXVsM0srQVZxdkZuNXUyb1d2bkRtallvRjZaNjdGbHVTeGJpY1ZpRkdRcVFSQ01IeWNrSm1QZS9JVVlQS0FQQnZUdFZld2ZBQXFGRXJ2KzI0dmpKMDlqOHNTWEVGYTNjcjZPam9UQmxvaUl6RERZVm0rVkZXem56VitJaTVldllmbHZQMVRLL1loS1VqVFkxdHdWZkltSWlLaFVWS3Bjc3gyMWlLb1NCbHNpSWlLeWlVZ2tnc0Znc0hjemlLeGlzQ1VpSWlLYnlPVnlLSlJLZXplRHlDb0dXeUlpSXJLSm02c2NDZ1dETFZWZERMWkVSRVJrRXpjM1Z5aFZLdTVVUjFVV2d5MFJFUkhaSkRBd0FBQ1FsSnhxNTVZUVdjWmdTMFJFUkRZSkNRb0VBQ1FrSnRxNUpVU1dNZGdTRVJHUlRVS0Nnd0FBOFFsSmRtNEprV1VNdGtSRVJHUVRmejlmU0tVU3hMUEhscW9vQmxzaUlpS3lpVmdzUmxCQUFCTFlZMHRWRklNdEVSRVIyU3drT0FnSmlReTJWRFV4MkJJUkVaSE5nb01ERWM5Z1MxVVVneTBSRVJIWkxNRGZINW1aV2RCb3RQWnVDcEVaQmxzaUlpS3lXV0NBSHdBZ09aVnIyVkxWdzJCTFJFUjJwMVNwb05Gb0t2MitnaURnNzUzaFNFeE10cW44MlhNWEVCNitGd2FEb1lKYlZuVUYrT2NIMitRVU83ZUV5SnpVM2cwZ0lxS2FMU3NyR3d0K1dBUWZIeTlNZW4wQ3hHTFRQcGV2djVrUHBWSlY2bm8vK2ZpREVzdGN2M0VMMjdmL2c0TUhqK0xkYVpNUkVPQnZ0V3hVVkF5V0xGa0pyVllMSjJjbjlPbmRvOVJ0Y2dRRm42UGtGUGJZVXRYRFlFdEVSSGFWbEpTTWhJUkV4TVhkdzZyVmYrTDVjVThWT1o4Q2hVSlJJZmR1MnFRUkJnN3NpLy8rMjRjRlB5ekMrKys5QlU5UEQ3TnlkKzdFNG9jZkYwR3IxYUpYcjI0MU50UUNlV3ZaQXR4V2w2b21CbHNpSXJLclJvMGFZT3pZeDdGMjdVWWNQUnFCd0FCL1BQTElBTE55aTM3NTNxYjZwcjA3cTFSQitQSEhoaUU2K2c1U1U5T1FtWmxsTWRpbXBXZEFxOVdoVDUrZWVITHM0emJYN1lpY25aemc1dWFLek14TWV6ZUZ5QXlETFJFUjJWM3ZYdDBSZStjdURoODVqcTNiZGlJME5CaXRXN2NzOS91ODl2clVZczkvL3NXM3haN2Z2LzhROXU4L1pIYThaODl1ZVBhWkp4Nm9iZFdKUVcrQWs1T1R2WnRCWkliQmxvaUlxb1Fubnh5Tm1KaFlDQkFRRmxhM1F1NFJGQlJZWXBtTWpBeW8xUnA0dUx2RDFjM1ZwbnE5TFBUeU9pcEJFS0RWYWVIaTRtenZwaENaWWJBbElxSXFRU2FUNHZYWFg0WmNMb2RjN2xJaDl5aHBRcGtnQ1BqZ3cwK2dWbXN3ZnZ5emFOR2lXWVcwb3pxN2RUc2FPcDBlalJzMXNIZFRpTXd3MkJJUlVaWGg2K3RqOVZ4Snd3akt3KzNiMGNqSXlJU2JteHVhTm0xYzRmZXJiZ1JCd01ZdE8rQXFsNk45bTFiMmJnNlJHUVpiSWlLcUZtd1pSZ0RrcmE5cWJaMVpnOEdBU1c5TUs3RU9oVUtCTnlhL2EzUGJiSjNZVmxIT25ydUVsZXMyQUJBcTdCNWFyUTRabVptNEY1K0lGNTU5RWpLWnJNTHVSVlJXRExaRVJGV1V3V0NBVXFXQ1VxbUNVcW1FVXBWcjhxaFdhNkEzR0tEVDZXRFFHNkRUNjZEWDY2SFQ2YUUzNktIWDZhSFg2NkUzbnJ2L3FOZVpQbjkxNG5pN3ZNWlBQLzBhK2lJaHRPaHdnVzRQZDBLdVdtUHo1S3hObTdZaVYyMTlzd2RyQWRsZ01CZzNIZkQzOTRORUlySHBmbFhCZndjTzR0eUZTNVZ5TDI5UFR3d2UwS2RTN2tWVVdpSkJFQ3J1enpzaW9ocE1FQVRrS0pSSVQ4OUFla1lHMGpNeWtaR1JDWVV4cUJhRVZ0WDlqMVgzUTZ4YXJhNjB0dHFyeDNIU0c5UE1lbGZ0MVpZVEowOWo2ZEtWOFBQenhXZWZ6alRiS0tJcWExU25kb1hmUTZsVTRkcU5tL2ptKzRWd2QzZkRiejkrQzVGSVZPSDNKU3FPcU1nM0lYdHNpWWhLb1NDc1p1UUgxYlQwalB6Z212OXgvdkdDWXpxZHp0NU5ydEorWHZpZDhlUEpVOTR6K1h6bDVDZ3c3OXNmSHFqK0Y1NS9HZzBhMUN1eG5NRmd3RC8vL0FjQUdOQy9UN1VLdFpYRjFWV09kbTFhNGQyM0ptSDY3TTl3NDFZVW1uQUNHVlV4RExaRVJJVVlEQWFrcEtZaFBpRVI4WWxKaUU5SVJFSkMzbU55U21xbGhsV0pSQUpYVnpsYzVYS3pSN2xjRGhkbkowaWtVa2drWWtnbGVZOFNpUVJTaVJUaS9JL3pua3Z5UHpZdEp5NTByaW95R0F4SVRFeDZvRHJVbXZ0REV1WjgvS1hWY25xOUhpbjVXOFR1MlhzQSt3OGNMdlc5NnRXcmkvRXZQbHY2UmxZenJWczJoMVFxd2VrejV4bHNxY3Boc0NXaUdpYzdSNUVYV1BPRGErSHdtcGljREoxT1gyNzM4dkJ3aDQrM0YzeTh2ZUhqN1FWdmJ5OTR1THRCTHBmRHpkVVZjcmxMa1VjNVhPVXVjSFYxaFV3bXJiUzNlbS9HM3EyVSs1U0dwNmVIMVdFSmdpRGc5VW52UUNhVDRzY2Y1dGxVbjYwaHVTRGdsbFpOV2N0V0pwUEJ5Y2tKQ3FYUzNrMGhNc05nUzBRT1NhL1g0MTU4SXFKajdpQXE1ZzZpWTJKeEx6L0E1cFJpdTlXaVJDSVJQRDNjNGVQamt4ZFlmZTZIVnVOai9qRnZMMDlJcGZ3MVd4SFUrWlBEWkRMYmQ3K3lGcEpYckZpTG84ZE9JQ0RBSDNNK21zNnZtUTFFSWxHbGpnRW5zaFYvZW9tb1doTUVBY2twcWNid0doV2RGMlR2eE1aQnE5V1d1ajZSU0lUQUFIK0VCQWNoT0NnUUljRkJDQWtLUkhCd0lJSUNBK0R0NVZsbDM3cXZTVEl6c3dEa2pmdDhFQ2RQbnNiUll5Y0FBR1BIUHM1UWF3TzFXZzJGUWdsdmJ5OTdONFhJREgrQ2lhamF5TXpNdWg5Z1krNGdLdm9Pb3UvRVFxbFVsYW9lTDA4UEJBY0ZJU1E0TDdDRzVvZlk0S0FnQkFiNFF5cGxjSzBLYk5tUUlTVWx0Y1J5SDgvNUFNSEI1a3Q4UlVYRllOWHE5UUNBTGwwNm9sWExGbVZyYUEyVGxMOGtXbkNnYmVzS0UxVW1CbHNpcXBLMFdpMXUzb3JDNVdzM2NPWHFkVnkrZXQzNEg2b3RSQ0lSUWtPQ1VUK3NEdXFGMVVYOXNEcW9YVHNVSWNGQmNKVS9XQzhmVlk3aU5tUklUOCtBSm45aW1MdTdHOXpjM0t5V3RmU0hTbng4QW41YStKdHhTRU5FeENsRVJKd3FVenZ0dlRsRFpVdElUQVlBQkFYNjI3a2xST1lZYkluSTdnUkJRRkp5Q3E0VWhOaHJOM0RqNW0yYlZ4OEk4UGREdmJBNnFCOVdOKyt4WGwzVXJWMEx6czdPRmR4eXFrZ2Z6NWxoY2ZLY1FxSEF6Rm1md2RuWkdWcXRGdTd1N3BnMTgxMmJoeEZFUjkvQlR3dC9nMEtoaEtlbkI3cDM2NExUWjg1YkxGc3c0U3d3TUlCcnR1WkxUTW9QdGpidUJFZFVtUmhzaWFqU3FkVnFYTDk1RzVldlhqY0cyYlMwOUJLdmMzTnpSY1A2OVZDL1hsNkFiUkJXRjJGaGRlQmVURzhkVlUvSnlTbFlzM1lqM25yek5iTnphOVp1Ukc2dUdvTUc5WU5HbzhYKy9ZZnc5OS8vWXVUSW9TWFdlK0hDSlN4ZXNnSnF0UWJlM2w1NDY4M1hFQklTYlBYYWdtRU9NMlpNWlU5L3ZvU2tKRWlsRXZqNSt0aTdLVVJtR0d5SnFNSnB0VnBjdW5JTnA4OWV3T216NTNIOTVtMnozYWFLRW9sRWFGQS9ETTJiTmtienBrM1FvbGxqMUs0VnlsNHpCeVVJQWdvMndqeDA2Q2cyYnRvS3RWb0RyVllIbWV6K2YxVi8vYlVka1pGbjRlUGpqU0dQRG9SZXI4ZUppRlBZOWU4ZXVMcTVZYUNWclY0TkJnTzJidDJKOFAvMlFoQUVoSWFHWU1ya1YrSGo0MTBaTDgraHhDY2tJVERBbnorTFZDVXgyQkpSdVJNRUFiZWpZeEI1NWp4T243MkFDeGN2bXl5VWI0bXZqemVhTjIyQzVzMGFvMFd6Sm1qY3FBSGtMaTZWMUdLeXQ5VFVOT2oxZWVzSHIxNnpBVktwQk1PSFAyb2NINnRRS0xCcTlRYWNPWE1PenM1T2VHM2lTM0RKLy82WU1PRjVMUHg1TVRadDJvclUxRFE4Tm5LSThWeUIzYnYzNDkvd1BRQ0FqaDNiWWR4elQ4SFoyZmFsd3VpK2UvY1NVQ3MweE43TklMS0l3WmFJeWtWU2NncE9uODBMc3BGbnp4dVhZN0pFSnBPaFNhTUdhTmEwTVZvMGJZem16Wm9nd04rUFBVQTEyTC8vN2pGK1hLdFdLRjRhL3l4cTFRcUZWcXZGb2NQSDhNL08vNUNka3dNUEQzZE1lbjBDd3NMcUdNdTNhTkVNTDQxL0RrdVdyc1QrL1ljUWVlb01oZ3daaEM1ZE94cUhEL1R1M1IzSGo1L0VnQUY5MEsxYmwwcC9mWTVDRUFURTNZdkhRODJiMkxzcFJCYUpoSUwzZm9pSVNpRTNWNDNUWjgvajFKbHpPSDMyUE83R3hWc3RLeEtKMExoaGZiUnYyeG9kMnJWR2krWk40ZXpFM3JLcXhONDdqNTA5ZXdHTGZsMkt2bjE3WXZTb0VVaE1UTUt4NHlkeDdOZ0pLQlI1TzF5MWJ2MFFubjFtTEx5OFBDM1dFUlVWZ3orV3J6Rk8rQktMeFdqY3FBR2VlZVlKQkFVRndtQXdRQ3dXRzh2YnNweFlhZFN0V3djZmZ2Qk91ZFpwcTBaMWFsZktmVEl5TWpIbXVRbVk5T3A0akJveHBGTHVTVlFjVVpFZUVmYllFcEhOc25NVU9INGlFb2VQUnVEVTZiUEZEaThJQ1E1Qys3YXQwS0ZkRzdSdC9SQThQV3JHZHFOVU5tM2J0c0tNNlZOUnIxNWRBRUJPamdKNzl4NkV3V0JBbzBZTk1IVElJRFJ2M3JUWU91clhEOE9zbWU5aTk1NERPSFRvS05MUzB1SHE1b3JBd0FBQU1BbTFRUG5QNnZmejh5M1grcXFpdUh0NWY4RFdDZ20yYzB1SUxHT1BMUkVWS3kwdEhVY2lUdUx3MFFpY1BYL0pPQTZ5S0E4UGQ3UnYwd29kMnJWR3V6YXRFQkljVk1rdHBRZGg3eDViU3k1Y3ZBd2ZiMi9VcmgxYTZtc0ZRY0NWSzlmUXNHSDlHckhzVzJYMTJJYnYyWTl2dmwrSVpZc1dvRTRadmk1RTVZMDl0a1JVb3ZpRVJCdytkZ0tIajBiZzh0WHJzUGIzYjR0bVRkQ3RTeWQwYU44YWpSclU1eGhaS2xjUHNoT1lTQ1JDaXhiTnlyRTFCQUFKK2NNOFFpenM1RVpVRlREWUVoRUFJUGJ1UGV3N2VBUkhqcDNBcmFob2kyVWtFZ25hdFc2Sjd0MDZvM3VYVHZEbE9wWkVOVXAyamdLdXJuS2JOOE1ncW16OHppU3F3Ykp6Rk5oLzhBakM5K3pIbFdzM0xKWnhkblpHNTQ3dDBPUGh6dWpTcVQwM1F5Q3F3WlJLSlR6YzNlM2REQ0tyR0d5SmFoaTlYbzlUcDg4aGZNOStIRGwrMHVLMnRSNGU3dWpXcFNPNlA5d0ZIZHExNWdvR1JBUUFVQ2hWY0hOMXRYY3ppS3hpc0NXcUlhS2k3eUI4ejM3czNuY1E2Um1aWnVkZDVYTDA2ZFVOZlh2MVFPdVd6U0dSU096UVNpS3F5bVJTYVltN0JoTFpFNE10a1FQTHpNekNuZ09IRWI1blAyN2Vpakk3THhLSjBLRnRhd3pxM3dmZEgrNVVJMmFQRTFIWnllVnk1S3B6N2QwTUlxc1liSWtjMFBXYnQ3RjUyOS9ZZC9BSWREcno1Ym5xMUE3RjRQNTkwYjl2VHdUNCs5bWhoVVJVSGNubExsQ3BHR3lwNm1Ld0pYSVFlcjBlaDQrZHdGL2JkdUxTNWF0bTU5M2QzTkMzZDNjTTZ0OEh6Wm8wNHRKY1JGUnF0VU5Ea0ptVmpjek1MS3M3d0JIWkU0TXRVVFdYbloyRHYvL2RqYTA3ZGlFNUpkWHNmTWQyYmZEbzRQNTR1SE5IT0RuSjdOQkNJbklVelpvMkFnQmN2WEVUWFRxMnQzTnJpTXd4MkJKVlV6RjM3bUx6OXAzNGI4OEJzNjF0WFZ5Y01haC9IencrL0ZIVXFWM0xUaTBrSWtkVFB5d01UazR5WExoMGhjR1dxaVFHVzZKcVJCQUVSSjQ1aHcyYnR5UHl6SG16ODhGQmdYaHMrS040WkdCZnJqZExST1ZPS3BXZ2Q0K0hzWFBYSGp6MzVCaTR1SERDS1ZVdERMWkUxWUFnQ0RnUmVRYXIxbTYwdUpGQ3V6WXQ4Zmp3SWVqYXVRUEVZckVkV2toRU5jWFRUNHpDN24ySDhFLzRIancrWW9oZDJwQ1duZ0dkVG9mQUFIOEFnRnFqd1k2ZDRXamNxQUZhMjdnVnMwYWp0VGc4YSsrQnd3amZjd0JmZlRyVDVtdGk3OTVEbmRxaHBYd1Z0amx3K0JpdTNiaUpWOGVQczFwbTBlTGw4UGIyd3BPalI5YjQrUk1NdGtSVm1DQUlPSDR5RWl2WGJzVDFHN2RNemprNXlUQ2diMjg4UHZ4UjFLOVgxMDR0SktLYXBtNmRXdWpWdlN1V3JWcUhWZzgxUjZPRzlTdTlEVDh1V29LVGtXZXdhdkZDZUh0N0FRRFdiTmlNc0RxMThiK3ZQaW54ZXIxZWovZG5mUW9YRnhlOC8vWWtrKzNCNCtNVGNlcjBXWlB5Z2lCZzlmcE4yUFhmWG56LzlXY21xOG44dVdrYkZpOWZqUS9mZXd0OWVuWXpIaDh3N0FtYlg4L3VIUnVzbnN2TlZlUFBUZHNnRm9reDRjVm56YzZ2M2JBWkc3ZnN3SkRCQTJwOHFBVVliSW1xSkVFUWNEVGlKRmF1M1dpMi9xeXJxeHlQanhpQ1VTT0d3c3ZUdzA0dEpFY2pGb2xnRUFSN040UEtRR3lITUROMXlrUzgvZDVzekpqek9SYk1tNHRhSWNHVmR1K0RSNDdqMEpIakdERjBzREhVT2pzNVlleW9FZmg5MlNvY1BocUJIdDI2RkZ1SFJDTEIwMDg4anEvLzl4TmVtVHdOSDd6N0pqcTJiMnV4ckZLbHdqZmZMOFRob3hFWVBYSW9mSDI4VGM3MzdONEZxOVp2eEJmekZrQXNGcU5YOTY3R2M2TkdETUh3SVlPc3RtUDd6bkQ4dFcxbnNXMGRQS0FQYnR5OGhkMzdEbUpVa2Z0bjV5aXc3ZTkvOGNqQWZwZzYrZFZpNjZrcFJJTEEzMlJFVllVZ0NEaDhOQUtyMW0zQ3JhaG9rM051YnE0WVBYSW9IaDh4RkI3dUhEOUw1ZXRPUWlJMFdxMjltMEZsNEN5VG9VNXdVS1hmTnlrNUJWT21mUWlkVG9lWFgzZ0dqd3pzVitGRG9aS1NVekJ4eXJ0d2RYWEY3d3UvZzZ0Y2JqeW4wV2p4OHFTcFVPWG00dmVmdm9OUGZ1Z3RUbkpLS3ViTS9RWlJNYkZZdG1nQmdvTUNzSHJkSml4YnRRNjdkMnlBSUFoNDQ1MFBjRGZ1SHFaTmVRMjlDL1hJRnJiM3dHRjhNVzhCcEZJSjVzNzVBQjNidGNHQVlVOWcvSE5QNGRtblJsdTlmK0Y3RllpTFQ4QUxyMHdweFdmRnN2bmZmSWFXTFpvOWNEMVZuYWhJTnpWN2JJbXFBRUVRY094RUpKYXVXSXZvbURzbTU5emQzREQ2c1dGNGZNU2puQkJHRmNaZExrY2FnMjIxNUZZbzNGV213QUIvL1BEdDUxajQ2MUw4NzhkZnNYM25meGozOUJpMGJkUFNKSENXRjdWYWpUbHo1MEdoVk9HemoyYVkzY1BKU1liMzNwNkVhUjk4akk4Kyt4cmZmakdueE4wVUEvejk4UDNYbitMS3RSc0lEZ293T3k4U2lmRFdwQW53Y1BkQWFJajFQeDc2OWU2Qkk4ZFBJaUVoQ1EzcWhaWHRCZVlMQ2dqQXNrWHpMWjZMam9uRkoxOStoekdQRGNQUVJ3WVVXMDlnb1BucnFRa1liSW5zN05idGFQeXllRG5PbnI5b2N0ekR3eDFqSGh1T3g0Yy9DbGRYKy96SFJUV0h0NGM3c2hRSzZQVG1POVZSMVNXVlN1QnR4eUZKUVlFQitIVDJkQnlOT0lXZmYxdUtqK1orQTRsRWdoYk5tcUJqdXpZSXExc2JucDRlOFBSd2g2ZUhCenc5UFNDVmxqNTY2SFI2ZlBybC8zRGoxbTI4TnVFRnF6MlJyVnUyd0NzdlBvZmZscTNFakk4K3g5eVBac0ROemRXa3pLQVJUOEpnTUpSNHorTEd5SXJGWW9SdlcyOXliT3JrVnlHVHllRHM1R1E4bHBtVmhkaTdjVmJyeWN6S01qc21sVXFzTHRONDhFZ0VBRnhNVGU4QUFDQUFTVVJCVkdCZ3Y5NWN5dEVLRGtVZ3NwUFV0SFFzVzdrTy8rN2VoOEkvaHA0ZUhuaGkxSENNSFBaSWhmUjZFRm1qekZYalhuS3l2WnRCcFZBcklBRHlLckxrbHNGZ3dKbHpGM0hnOERGY3VIVEZhcUI3OSsxSmVHUkFYNXZyMVdpMCtPeXIvK0hZaVZNWS91Z2d2UFhHS3lWZTg4dmk1ZGkwWlFkcWhZWmc5dlNwSmhQY1l1L2VBMkFlZmY0SjM0c05tN2VqZHExUXhONk53NnpwVTFFN05BVE96azVtWlFGUmlhc2dQTWprc2RKY2E4bmloZCtoWGxqTm1GUmNkQ2dDZ3kxUkpWT3IxZGl3ZVR2V2JkeUMzRnkxOGJoVUtzV1l4NGJobWJHajJFTkxkcVBNVlNNcExZMDl0MVdjVkNKQmtLOXZsUW0xbG1UbktCQ2ZrSWlFeENSa1ptWWhWNjJHUnExQjM5NDlpbjFidjdDMHRIUjgvTVczdUh6MU9nYjA3WVhwNzB5MmVlYi9palVic0dMTm41QklKQmo5MkZBOE0zYVV4ZUZjNlJtWitPWDNQN0R2NEJHOCtmb0VaR1ZsWTltcWRmRDM4NFZHbzhXd1J3ZmlzV0dQbUt5Y1VHRENwSGNRZlNmVytMeHdRTDE0K1NxQ0FnTk1WbEFvS2prbEZZbEp5V1k5MEpiK0tMaDQrUnErKytFWGpCMDlBbzhPN0Zmc2F3OEpEaXBUejNoMXhHQkxaQ2VDSUdEM3ZrTllzbncxVWxMVFRNNzE2ZGtORTE1OEZzRkJnWFpxSGRGOUJvTUJHZGs1VUtoVTBPcDBYQzJoaWhDTFJKQkpwWENUeStIdDRWNGoxcXllK2ZHWGlEaDFHaU9IUFlMSkUxOHE5WEpXUnlOTzRkdjVQeU03SndlejNuL2JaUEtYUXFIRTlwM2hXTFBoTDBna0Vud3c3VTEwN3RqT09LRnJ5L28vc08zdmY3RjUyMDVrNXlnd29FOVBqQmsxSFBYcTFqSFdjZURRVVdUbDVPRDRpVWhFbkR4dERMYTNvMk1RbjVCWXFyWjI3OXE1MlBNTGYxdUd6ZHQyNHRjZjU2RmgvWHFscXR1UmNmSVlrUjFjdVhZRFB5NWFZcllXYmZPbWpmSDZLeStpUmJNbWRtb1prVG14V0F4ZkwwLzRlbm5hdXlsVXc3Mzc5aVFjUHhFSk56ZFhEQncrdGxUWER1amJDek9tVGNHeVh4Zmc3UG1MNk4zallRREF0UnMzc1dmZkllemF2UTlLcFFwZE9yYkgxQ2tUNGUvbmEzSzl1NXNibmhrN0NxTWZHNFlkLy95SDladTI0dDg5KzlHMVV3YzhNL1p4TkcvV3hCaVUwOU16RUhIeXRQSGF2M2Z0eHRZZHUwclYzb0pWR083RzNiTjRmdi9CSS9EMThZYVRURmJzdU4zQ2F1STRYUGJZRWxVZ3BVcUZwU3ZXWXV1T1hTYmphQU1EL1BISytPZlFwMmMzTHFoTlJGU0N1M0h4T0JweDB2ajg4TkVJWExsMkE2KzgrQnhnNFZmbzBoVnJNSGhBWDB5ZFBOSGsrS2t6NXpCajlsd0FRSU42WVhoeDNGUG8xcVdqU1puVXRIUmtaR2FhOVlxcU5ScHMzcllUNnpkdVFYYU9BbDk5T3RPNDl1MktOWDlpeFpvTnhoNWJ0VVlEYlpGVlJsYXUzWWhOVzNaZzg3by9ZT25YdnJ1YkcxUzV1UmcreHZvT1k2VlYzTVlQam9JOXRrU1ZKT0xrYWN4ZitCdVNVMUtOeCtRdUxuam15VkVZTlhLb3ljeFpJaUt5cm5hdEVJd2ROY0w0L01xMUcvRHk4c1RZMFNNc2x2OTkyU3FMdjJNN3RtdURsNTUvR2swYk4wS0hkcTB0WHJ0aytSb2NQeEdKdjlZdU5UbnU3T1NFcDhZOGhpR0QrMlBEWDl2UnRuVXJxKzExZG5JeXU3OWdNTURKU1Zic091UnlGeGV6TUhybTNFVk1uLzBaT25kc2g3a2Z6YkI2TGVWaHNDVXFaK2tabVZqNDYxTHNQM1RVNUhpUGh6dGo4bXN2bTczZFJVUkVwUk1WSFlPNlZ0NW0xMmkwRUFUQjRocTJTcFVLZnI2K1NFbE53Nys3OTF1OC9zcTE2NURMWGF5ZUI0RGF0VUtoMFdvZ2xWcWU2R3ZwMnVzM2IwTXFrVnF0Vnl3V1kyQy9YaWJINGhNUzhmbTgrZkR6OWNFN2t5ZENiOE9rVHBGSVZDUEdYMXZEWUV0VVRnUkJ3TDk3OXVQWHhjdVJuYU13SHZmMTljR2JyMDlBajRlTG54aEFSRVFsUzBoTXh0MjRlS3ZiNXVhcWN3SEE0dW95NlJtWm1EZC9vVTMzS2FsY3k0ZWFXVjJTc2JocnJaMlR5V1Ftd1RZNUpSWHZ6ZndFZXIwZUdSbVpHUHU4YlZ2bUJnVUdZUFhTbjIwcTY0Z1liSW5Ld2IzNFJIei8weUtjT1dlNnljS3dSd2Rpd292UGNzY3dJcUp5c3UzdnZFbFp2YnAxdFhoZW9WQUNBT1FXUW1ldGtPQml4NTJ1V3JjUmY2eGFqMW9od1JCTHhQaDUvdGVRdTdpVXVvMjd0cXcxV1c3cjlObnplSC9XWi9Ed2NFZlR4bzN3MWFjemk3Mys1cTBvelByMEsyUm41K0RydWJQaDQrTnRWdWFGVjZaZ1FOOWVHUGVNNlpxM1VvbWsxTzExSkF5MlJBOUFFQVNFN3ptQW54WXRnU28zMTNpOFR1MWFlR2ZLUkxSNnFMa2RXMGRFNUZpdVhMdUJ2N2I5alZZUE5VZVR4ZzB0bHNuSXlBUUF1TG02V2p4dnpjWExWN0ZxM1NiMDZOWUZMNDE3R3BPbVRzZk1qNy9FM0k5bTJMeTJlSGFPQWovK3NoajlldmRBMTg0ZEFPUU5mL2h4MFZJMGFkUUF6ejQxR25QbXpzUHkxZXZ4d3JOUFdxeGoxKzU5K0duUkVnZ0NNSGZPQjFaM1dRTUFOemRYMUFvSkx0WHJkSFExZHhBRzBRUEtVU2d3OTV2NW1EZC9vVEhVU3FVU2pIdDZESDc3Y1I1RExSRlJPYnAyNHlabWZmb1ZKR0lKM3BvMHdXcTVrNmZQQXNpYmNHYXJYYnYzWWZyc3VRZ0pEc1E3VXlhaWJwMWErR2pHTkZ5OWZnT1RwazdIeGN0WGk3MWVvVlFCQUNaTW1vcWpFU2Zobmo5QkxDczdHek0vL2hMeENZbDQrNDFYMGIxclp6d3lvQzlXcnQySUJRdC9oMXF0TnFsbjcvN0QrSGIrejVDN3VPQi9YMzJNZG0xYTJ2d2FLQTk3YkluSzRNS2xLL2p5MngrUWxKeGlQRll2ckM1bXZ2Y1c2dGVyR2RzWUVoRlZodHhjTmY3OGF5dlcvTGtaRXJFWUgzMDR6YmhkN0s3LzlpSStNUWtlN3U1d2tza1FGNStBclR2K1FhM1FFRFMxMHFOYlFKV2JpeVBIVHVDdmJUdHgvY1l0dEczZEVqUGZmeHVlSGg0QWdNNGQyK0hiTHo3R0YvUG00KzMzWjZOais3WVlPcmcvT25Wb0I1ZENPNzZwTlJvY09uSWNRTjZPWDlQZm1ZemdvRURzTzNnRWl4WXZSM1pPRG1iUG1HcnNZWDU3OGtTbzFHcHMveWNjeDA5RzRzblJJOUcvVDA5NGVMaWpaL2N1R0JEWkN5Ky84QXdDL1AxS1hLODJKMGRSYkJtdVkwdEV4ZExyOVZpNWRpTldyOTlrc2k3dFk4TWZ4U3ZqbitNU1hrUkU1ZWhlZkNMZWVHY0dzck56VUMrc0xtYThNeG1OR3RZM25sKytlajFXcnQxb2NrM0RCdlh3d2J0dm11d1FWdURhalp2WWUrQUlybDIvaWF2WGIwS24wNkZPN1ZBOE0zWTBCdlR0YVhGZDhieGd2UTFidHYrRHJPeHNTQ1FTMUs5WEY4TWZIWVNoand3QUFIejI5ZmNJcTFNTDQ1NStBb2VPUm1EcGlqVzRHeGVQK3ZYcTR2MnBiNkJ4d3dabTlXN2RzUXZMVnE1RGprSUJpVVNDcnAwNllQYU1xU1pqY3djTWU4THN1dEtvaWV2WU10Z1MyU2crSVJGZmZQc0RybHk5Ymp6bTVlV0o5OTkrQTEwNnRiZGp5NGlJSE5mbWJUc2hsN3RnWUwvZWtCU1pHQ1VJQW5JVVNxalZhdWoxZXNqbExzWWVWMHRTMDlJeFlkSlVCQWNGb1czcmg5RDk0YzdGam1FdFRLUFI0dmpKU0J5TE9JVWJ0Nkx3OVdlejRPZnJZMnhIUWI1S1NFekd2UGtMTVhoQUh3em8yNnZZcGJjVUNpVjIvYmNYeDArZXh1U0pMeUdzYm0yYjJrTDNNZGdTbGNIUjR5ZngxWGMvUXFsU0dZOTFiTjhXNzA5OUE3NFdacXNTRVZIVlZEaUVVdlhIbmNlSVNrRVFCS3hjdXhFcjF2eHBQQ2FWU3ZISytPY3dhc1FRL25Ja0lxcG0rSHZic1RIWUVsbWhWS3J3MWY5K3hOSGo5L2NuRHcwSndwd1Aza1hEQnZYczF6QWlJaUt5aU1HV3lJSzdjZkg0YU83WHVCTjdmN1pweC9adE1mUDl0NHZkNTV1SWlJanNoOEdXcUlpSVU2Znh4YndGeHQxckFPREowU1B4OGd2UDFPajl0NG1JaUtvNkJsdWlmSUlnWVAzR3JWaXlZbzF4S1M5bkp5ZE1lK3QxOU92ZHc4NnRJeUlpb3BJdzJCSUJNQmdNK1BHWEpkaitUN2p4V0dDQVB6NmQ5YjdKbW9sRVJFUlVkVEhZVW8ybjFtand4VGNMY09UNENlT3gxaTFiWU00SDArRGw1V25IbGhFUkVWRnBNTmhTalphZG5ZTlpuMzJOUzRYMkFlL1hwd2ZlZi9zTms5MWZpSWlJcU9yai85eFVZeVducEdMR1IzTVJjK2V1OGRnVGp3L0hxeStONHpxSFJFUkUxUkNETGRWSTBYZGlNV1AyWEtTa3BobVBUWHo1ZVR6eCtIQTd0b3FJaUlnZUJJTXQxVGczYnQzRyt6TS9SWGFPQWdBZ2xVcnczdHR2b0grZm5uWnVHUkVSRVQwSUJsdXFVWXFHV3JtTEN6NmUrUjQ2dEd0dDU1WVJFUkhSZzJLd3BScmo1cTBvazFEcjRlNkdyeitialNhTkc5cTVaVVJFUkZRZUdHeXBScmgxT3hydnpib2ZhdDNkM1BETjV4K2hjY01HZG00WkVSRVJsUmZ1RDBvTzcxWlVOTjZkK1FteXMzTUFNTlFTRVJFNUtnWmJjbWhSMFhmdzNvZWZtb1hhSm8wWWFvbUlpQnlOU0JBRXdkNk5lQkE1YWozK09CU0xmWmRURVp1V0M1VkdiKzhtRVZWYmNpY0o2dmk2b0c4TFA3ellzdzdjblNYMmJoSVJFWkZWb2lJTHoxZnJZSHY4WmpvKyt1czY0alBVOW00S2tjTUo4WGJHcDZPYW9Hc2pIM3MzaFlpSXlDS0hDYmJIYjZiamxhVVg3TjBNSW9lMytPWFc2TkxRMjk3TklDSWlNbE0wMkZiTE1iWTVhajArK3V1NnZadEJWQ1BNM25RTk9Xb084U0Vpb3FxdldnYmJQdzdGY3ZnQlVTV0p6MURqajBPeDltNEdFUkZSaWFwbHNOMTNPZFhlVFNDcVVmWmY0YzhjRVJGVmZkVXkyTWFtNWRxN0NVUTFTbXdxZithSWlLanFxNWJCbGt0NkVWVXVKWC9taUlpb0dxaVd3WmFJaUlpSXFDZ0dXeUlpSWlKeUNBeTJSRVJFUk9RUUdHeUppSWlJeUNFdzJCSVJFUkdSUTJDd0pTSWlJaUtId0dCTFJFUkVSQTZCd1phSWlJaUlIQUtETFJFUkVSRTVCQVpiSWlJaUluSUlETFpFUkVSRTVCQVliSW1JaUlqSUlURFlFaEVSRVpGRFlMQWxJaUlpSW9mQVlFdEVSRVJFRG9IQmxvaUlpSWdjQW9NdEVSRVJFVGtFQmxzaUlpSWljZ2dNdGtSRVJFVGtFQmhzaVlpSWlNZ2hNTmdTRVJFUmtVTmdzQ1VpSWlJaWg4QmdTMFJFUkVRT2djR1dpSWlJaUJ3Q2d5MFJFUkVST1FRR1d5SWlJaUp5Q0F5MlJFUkVST1FRR0d5SmlJaUl5Q0V3MkJJUkVSR1JRNURhdXdGVXMzbTRtSDRMcW5VR2FIUUdPN1dHaUlpSXFqTUcyMG9RNE9HRUNYM3FZTkhlTzBoWGFPM2RIS002dm5LTWFCK0l2WmRUY2VWZWprM1h1THRJRWVEaFpIWThMajIzVElIMDZFZmRUSjdQL3pjS1N3N0VtaHc3Tk90aGsrZjdyNlJpOXFicnBiNFhBUGg3T0NGRHFZVk9MMWd0YytHTFhpYlBwNjI1alBDTEtXVzZIMUYxWkRBWWtKR2RneHlWQ2pxZERnYkIrczhMVlI2eFNBU3BWQXAzdVJ6ZUh1NFFpL21tSzFGUkRMWVZ5RmtteGdzOWF1UGwzblhnNmlSQmlKY0wzbHgxeWQ3Tk1ocmVMaEN2OVF2RGEvM0NrSmlweHQ0cnFkaDBNaDdYNGhVV3k0dEV3QS9QdFVDbkJ0NG14OC9FWk9IRjM4NVdXRHU5WFdVbXo5MmNiZisyOVhXWG9WMllGN28wOEVibmh0NW9HT2lLcWFzdlkvY2xCbFVpUzVTNWFpU2xwVUduMTl1N0tWU0VRUkNnMFdxUnB0VWlTNkZBb0s4dlhGMmM3ZDBzb2lxRndiYUNoSHE3NEk5WDJ5REUrLzR2bmI0dC9EQzJTd2oraklnM0tWdTBoN0E4TEQ5OEY5L3V2RjFzbWFGdEE0MGZCM2s1NCttdW9UaDVPOE5xc0IzZE1jUXMxQUtBUkN4NnNNYVdFMWNuQ1pxR3VLRlpxRHZhMVBGRW03cWVxTzNyWWxadVpJZWdCdzYyTzkvdGhEcSs4Z2VxbzdCV0h4NHN0N3FJeWtxWnE4YTk1R1I3TjROc29OUHJjUzg1R2JVQ0FpQm51Q1V5WXJDdElQY3ljbkVuVldVU2JBSGcvU0VOY2ZKMkpxS1NsWFpxV1o3V2RUeFExODgwbUtrMGVoeThsbWF4ZklDSEU5NTV0TDdWdXA3clhoc3JEdDh0OTNaYTRpSVRvM1VkRDlUemQwV1l2eHoxQTF6Uk5NUU5kWHpsRU5tUXNYczI4WVd2dXd4cE9WVm5XQWlSdlJrTUJpU2xXZjc1cDZvck1TME5kWU9ET0N5QktCOS9FaXJRSjV0dlFLMDFIWGZxTEJQajh5ZWFRbXpuWHM3Q3ZiVUZEbDVMTTJzdmtEY0VZYzdqVGN3bWVoVTJaV0E5aTcyakZhRm5VMStzZnIwZFBuK2lLVjd0V3hjRFcvcWpycDl0b1JiSTYyRWUxamFvWWh0SlZNMWtaT2R3K0VFMXBOUHJrWkZ0Mnh3Sm9wcUF3YllDeGFhcDhOUHVhTFBqcldwNzRPVmVkU3EvUWZsY1pHSU10UkRzL3IxZytTM0lDYjNyb25jelg1TmpoaUp6U1Z4a1luejNkQXM0eTRyL2xxcmw0NEpHUVc3R2YwWDV1VHNWZTc2c2tyTTFPSGd0RGIvc2ljSGtGUmV4L1V4aXVkVk41QWh5VkNwN040SEtTTUd2SFpFUmh5SlVzQlZINGpDc2JSQ2FocGlHdE5mN2gySGJtVVFrWnFyeHk1NllZdXQ0dlgrWTJiRTF4K0tRcWRSWnZlYnNuU3lyNTRhMUM0S1gzUFJMbjY3UVl2K1ZWTE95WFJwNlkvSUE4L3YvdkRzYW5SdDZvM09oTWJjdGFybmo4ekZOOGQ2Nks3QTJpWHJ1bUtib1dOL0xhdHZHZGErRmNkMXJHWitYWnV5cFFRQVNNbk54SjBXRnFCUVZiaWNwY1NOUmdSc0pDblJyN0lNUjdZSndLaW9USjI1bm1GejMwV09OaTYxM1RPY1FkRzNrQXdDNG5hVEVxcU54MkJLWkNCODNXYkhYRVZVbk9wMzEzeWRVdFduNXRTTXlZckN0WUFhRGdDOTMzTVFmcjdReEhvdEpWZUd6TFRlUW1La0dBUHk4SndaU2lRanR3N3dRNnVPQ0xaRUpKblZZQ3Jhcmo5N0RuZFQ3ZjZWM2FlaU5rZTJEc0NVeUVTZWpNcXdHU3dCNHBtdW8yYkh0WnhLaExiSUVWcWlQQytZOTFkeHMyTVNOQkFXV0hJekYzaXVwMkRpNXZjbjV3YTBDRUpXc3hNTGR4WWYxQjVHdTBPTGs3UXpjeTFEalhrWXU3cVhuSWk0OUY3R3B1VkJiV1hJc3pGK09uazE5MGJPcEwrNmw1MkxYaFdRc0NJK0d3U0RnaWM0aHhkN3Y0ZnhRQ3dBUnR6S3c2bWdjZnR0M3AxeGZFNUc5Y1VtdjZvdGZPNkw3R0d3clFXUlVKbmFkVDBhL0ZuNVllakFXdisrUE5hNzVPcmhWQUFhMUNrQzN4ajV3ZDVaQXJUUGd2NHZKVUtoTE45YnR5UzZoR05qU0g4UGJCZUZlZWk2Mm5rN0ViL3Z2bUszWDJybUJOeG9IbTcvRnYrbVVhWmdPOEhEQzRwZGJtZlZLYXZVQ1ptMjZCcDFld0kwRUJWWWRqY1B6UFdxYmxIbXRYeGdNQWtyc2lTNnJtNGtLVEZ0N3BWVFh0SzNyYWZ3NDFNY0ZqN1lPeFBlN29zcTdhVVJFUkdSSEhHTmJTZWJ0dklYUlAwUmk0ZTRZazQwTXVqYnl4cUNXL25CM2xnQUFuS1ZpREhqSXYxUjErN2s3b1c5elArUHpVQjhYOUd6cWEzRVRncGQ3bTQvdGpVcFc0bmJTL1ZVYXZGMWwrTzJsMWhhWHMvcDI1eTFjanJzL1VXRkJlRFJ1SnBvdkR6YXBmeGltUGRxZ1ZLL0RtdHdpRTlvNjFQZkdtTTRoeFU1bUt5QjNrbUI0dXlCMEs5VHJDZ0JuWWpMTHBXMUVSRVJVZGJESHRwSWtaV2tzSHQ5OEtoRmpPcG0rRlQ2a1RTQzJuclo5Y3RPb2pzR1FTa3lIQzZ3NkdtZFdya045TDNScjdHTjJYS083SDRCOTNHUlk5R0lyTkFweU5Tc1hmakVGYTQ3ZEszS3RBZFBYWDhXYVNlM2dMRFg5TytuRm5yVVI2T21FVHpiZmdGS1Qxd005NTYvcmNIV1NHTXRzbU5MZTVKclYrZU5YQzR0SlVabU1VUmFMZ0RtUE5jYWNFc2JHRm1mdlpmUHh4RVJFUkZTOU1kamEyZm5ZTE54S1VxSmg0UDBnMmJXaHQ4M3JySXBGd0pqT3dTYkhrck0xRmxjNGVHdVE1WFZvQzRUNXlmSEwrSllXZTJvdjNNM0doeHV1V3J6dWVvSUNzemRld3pkUE5UYzdONlJOSUZyVThzQzBOWmR4UFVGaE1pN1lrdVJzRGE3R215NWRzK2R5aXRua3V3ZVJydERpd05YN3diYndCTFhudXRYQzlHRU5UY29YM1ZLM0lqYlVBSUMvVGlWZ3psOWwyeXFZaUlpSUdHekxYZGRHUHZqOXBWYkZsaWs2MDM5TFpJTEoyL1ppc1FpRFd3VmdiWkhlVVV2NnR2QkhxTGZwK3JIckkrNlpEVVBvMmRRWDdjSThZVTNidXA3NDhmbUh6TGF2QllDNDlGeE1YbkhSNGhxM0JmNDVuNHdHZ2E1NHJaLzVSTGQ2L25MOE9yNFYrbjhkQVVQUmRjSnNzT0x3WFF4dUZXQVMvaC9FZC8vY05odmVVS0JQb1NFZFJFUkVWTDF3akcwVjhQZlpKTFBBTjdTTitRWUtsanp6c09rS0J4cWRBUnRPbUc3WjZ5SVQ0OFBoallxdHAwVXRkNHVoTmo1RGpaY1duN2VwOTNqaDdoaXNPV1krQkFJQXRwNU9MRk9vQlFDRldvOXhpODVpeFpFNDQwb1NwWldoMUdMUHBSUk1XSExlNmpBUFQ3a1VIZXBaWDRxTWlJaUlxamIyMkZZQnlka2FSTnpPTUZsV3FrMWRUNFQ2dU9CZWVxN1Y2NXFGdUp1c0l3dms5WndXRGFHVGJkZ1ZiT1BKQkx6Y3V5NENQWjJNeDlJVldyeTE2aEt5VlRyalJDMkZXbWUyT1lPL3gvMXJmdDhmQzM5M0p3eHFGV0E4cHRZWnNQS0k1Y0JyVGFDbk05clg4MFQ0eFJRWURBS3ljM1dZOS9jdHpQdjdGcHlsWXNpZEpEYnZOS1pVNjYwdUExYllrRGFCWm1PVmlZaUlxUHBnc0swaS9qNmJaQkpzYzdVR3RBaDFMemJZdHFuckNiMUJnS1RRT3JLcmlnVEk1cUh1R05ldFZ0Rkx6V2gwQml3N0dHc2NYNXFZcVlhN2l4Ui9UamFkM1BYNGdsTzRtYWcwT2Jidmc2NW05VzJKVE1CakhmTEcvbTZOVEVScWp1WEpjMFVOYnhlRUp6cUhvSlpQWGhEZk0vc1Fpa1pTdGM1Z1UxQXRyWkh0TFcrek83WkxLRzRrS2hHVm5QZTYxeDR2ZVlqSTAwWFdDbFpwOU5oU3dvVEFzekhXTjlVZ0lpS2lrakhZbHJQNGpGeVRGUW42TlBNcnNiY1VBSFpmU3NHMFJ4dmc1TzBNL0hzeEJRZXZwbG9kQjFwZ2ZjUTk3THVTaXFlN2htSk01MkRjU2xTYVRieHlrb3JOTmxpd1p1UEplTHphdHk0eVZUcTh1dlE4VnIzV0RtN09FcE15dHE0RHZpQThHcEhSV2ZoZ2VFTXNPeFJyY2s0aUZxRlppRHZhMXpNZjgydHBITzFYWTV0aGFGdmJobWJZNHUrelNaanhwK2xFdUZhMVBkQ3l0b2ZGOGwwYWVtUHpXeDJ3NFVROEZ1Nk93UmZiYnBaNGo2TEJOanRYWjlOMVJFUkVWSFlNdHVVc0prV0ZyM2ZjTWo2djVlMWlVN0JWcVBYbzgrWHhVbzlEVGNwU1kwRjRGQmJ0aTRHZnU1UForUXV4V1VqTjBWZzhWMVN1MW9DUE4xOUhaRlFtTWxXV3QyZ3NUZXUyUkNiZzhQVTBwR1RmNzYzOTRvbW1HTmd5QUM0eTI0WjNpMndkYi9DQVh1eFp1OWp6RXJFSVQzVU54WkEyZ2ZoazgzV0VYMHlCbDF3S3BVWnZ0bU1iRVJFUjJRZURyUjFOc3JCVnJxMmU3UmFLVEdYeCs0UHZ2cFNDNndrS0hMeWFoc2M3NWcwTE9CT1RWZXpxQ0lYWGQ3WFUwYXN2WmZBdUhHb0JvSzZmM09aUUN3QlNHM3ViSDBTWXY5em1UVEU4NVZJazU3K21hWTgyd0NPdEF4QVpuWW1qTjlKeDdHYUd4YzBxaWdyMGRNS3dka0hvMGRnSHJ5eTlVT3JQS1JFUkVWbkdZR3RIcno5QXNIM200WkxIemQ1SlZlVUYyMnQ1d1ZhdE5XRDJ4bXZZTWEyVFRmZVFXQWlWbG5Zeks0M3MzT0xET0FCY2kxZmcwTFUwSExtUkJwVzJkRnNMbDhXVWdmVnNIcTZ4KzFJS3pzUmtRU0lXb2Q5RC9wQTdTZENqaVM5Nk5QRkZkSW9Ldy85MzB1cTFubklwdmhyYkROMGIreGp2MTcrRm44a2F1VVJFUkZSMkRMWTF3UEZiR1RBWUJIejd6MjNFbExCQlFtRXlDeXNFYVBVUE5ta3J5OG9RaHdJLzdZN0dyM3Z2bEZoUDBiV0FpMVBjaGdwMWZPVVkxUEwrQ2c1WktoMDg1YVkvRmtzT3hLSmZDei9VOFpWai9xNG9BSG5qYnIyS2xOdDVMcW5ZZG1UbjZsQS93TlVrUkQvWk5aVEJsb2lJcUp4d0hkc2FJQ2RYaDUvM3hHQ2REYlA1QzRqRklwT3Rid3VVTktHdDVMYmM3NEcxdExMQmcvWUlsNVpTb3pkWk51eXZVd2xtWlM3SFpXUHNUNmN4NDgrcnhqOE1MRTFtS3luWUNnS3c3WXpweWdpZEczaWpRVGx0UEVGRVJGVFRNZGpXRUwvdUs3a1h0REIvZHllTGI4OC9hTEROVXVsd09TNEhYMnk3aVg1ZkhuK2d1c3BEYW83R3VCU1pRYkMrbEZldTFtRGNwbGp1SkRFYmszc3BMaHN4S1NYM2htK3pzT1RYVTExQ0xaUWtJaUtpMHVKUUJEdHE5ZUZCTkF0eFI1cENpNlFzNnp0cVdYb3JmZWgzSjNHbkZNTUtTaXZJMDN3VmhTeVZEcG9IWEQvMjEzMHhXQkFlOVVCMUFNVVBMeWl0YS9FS2RHdnNoUDFYVW90ZE43aEEveForWnIzWld5T0xYNk8yUUZ4NkxzN2V5VUxidXZjbjhBMXZINFQvN2JLK3pTOFJFUkhaaGoyMmRqU21jd2hXdmQ0VzlRUGs5bTZLbVdhaDdtYkg0alBLdHAxdFlWVXh2TjFNVWtJUWdFVjdZMndxUDZaVGlNbHpqYzVRNGpDRXduYWNNUzNyN2l6QndFTGpmSW1JaUtoc0dHenR3Rk11eFhmUHRNQ2N4eHJEV1NwR29LZXp2WnRrcG5jelA3Tmp0NUpLWHNxcU9ycVpvTUR1U3ltNGNpK254TElOQTEzUm9iNlh5Ykc5bDFPdHJ2dHJTZmpGWkxQMWloL3JZSG5YTXlJaUlySWRoeUxZd2FZM095RFk2MzZZRGZXcFdzRlc3aVJCbDRiZVpzZlAzYWs2Vzc3R3B0aytES09PYi9FOTR0Y1RGRGdYYTl0cmU5TENlTmoxRWJaUHlnT0FkSVVXSjZNeVRUN0huZXA3STlUSHhhYWhFRVExV2NTSlV3Q0E5dTNhUWlZcnYvL0NNakl6OGVlZm05RzRVVVAwNk5FVk1wbXMzT29tb3NyRFlHc0hoVU10QURRTWRMTlRTeXg3cmxzdGk1c29ITCtWWVlmV1dEYmtXK3ZyeFJaVjBuamNTM0haTnRYakpaZWE5YXplVEZUaVZGU216VzBwc090OHNrbXdGWW1Ba2UyRDhNc2UyNFpERU5WVXk1YXRCZ0EwYjlZVU1wbmxiYkRMNHRMRkt6aDkraHlpb21MUXAwK1BjcXVYaUNvWGh5SlVNTGxUeVo5aVFhZzZPMDk1eXFVWTM4dDhlOW5iU1VyY1RsTGFvVVZWeDFOZFF5RXZNbWxzemJFNHMzSkYxOEcxWk8rVkZCVGRjR3hrZXc1SElMS1hzK2N1QWdBZTd0cTUwcmJ5SnFMeXh4N2JDbGE3bUxmQlZSbzlGb1JIV3d4SDlqSnpSQ040dUpoL1c1VDI3WFpyeEdJUlJNanJvV3hkeC9yV3ZpVXB6MVVSYkxVNU1nRXFyUUdQdFE5QzQyQTNwQ3UwT0hvakhYN3VUc2pKMVVHck44RGJUWVlwQSt1VldGZGFqaGFub3pQUk1YKzg3dW5vVExNMWJvbW9mTTM0NEdPcjU3S3k4dDY1T1hEd0NJNGVpeWhUL2FFaHdYanp6ZGZLZEMwUmxROEcyd3JVTHN3VHRYMWRMSjY3Y0RjYjA5ZGRMZFZZMFlyMlNwKzZHTkxHZk9PQnRCeXR4WTBMeW1Ka3V5QjhPcnFKMWZOS2RjVnZvVnRXU1ZrYXJEaDhGeXNPMzBXUEpyN3djcFZpVEtjUVRPaFRwOFJyaS9iT0FzQ0dFL0U0RlpXQmJhZVRxdFQzQVpHanlzZ29lZGlRUWxIMlNiTHU3bFZyV0JsUlRjUmdXNEhjTGZSOENnS3c3RkFzZnZ3dnV0SjMyU3FPV0FSMGJXUStZUXdBNXUyOFZXN0xkSlcwOGtCNUxDbFdHUTVmVHdNQTlHMXV2bnFFSlFXYlFCUldtaVhDaUJ5ZFdxM0dXMi9Qc0xuOCs5TS9LckhNbDEvTWdZL1AvZDlyaTM3NTNtSzVIMzc4Rlpjdlg4VWJreWFnVmF1SGJHNERFVlU5RExZVjZOQzFOUHh4NkM1ZTdKazNabFd0TldEbXhtdkdIYXlxRW9NQXZQN0hSWHp6WkRQMEw3U3JWdmpGRk93NFczNEI3R2FTQWxxOUFKbkVmQXhibGtxSDQ3ZlN5KzFlbGVIQ1hkc21udTI5bkZyQkxhbDRIMy94TFZ6bGNyaTZ5azBlNVhJNTNGeE5IMTFkOC82NU9EdHp2Q0tWbWx4dStaMHVBRkNwY20wdVk0dlkyRGhjdm53Vm5wNGVlT2loNXJZM2tvaXFKQWJiQ2piLzN5aTBxZXVKeGtHdW1ManNBczdIMmhhRTdFR2pNMkRhMml2NDl1bm1HUENRUHk3Y3pjYk1EVmZMOVI0NnZZRG9aQ1VhQjV1K1phZldHakJyNHpXYmU0WmJmWGpRNW50VzVIamNsR3dOVXJJMThQY3czNm10d001elNWaDJNTGJDMmxCWkRoOHQvYmhEa1VnRXVkekZMQWk3eXVWd2RuYUNrNU5UM3FOTUJpZG5Kemc3NWYwci9tTm5rK3VjblowZ2tVZ1lvQjNJOS8vNzB1THh6TXdzVEo4eEJ4S0p4R29aQUhqcjdlbFFxODNmSmJGazE3KzdBUUNkTzNlQVdNejUxRVRWSFlOdEJkTWJCTHk3OWdvQ0taUEhZQUFBSUFCSlJFRlVQSnhzWGxhcXFIc1o1cjBQRHpLTTRhZi9vazJlcHhSNm0xeHZFREI5L1ZXOE1TQU12KzY5WTFQUWZHdlZKYk5qV2NWc1dMRDBZQ3pDL09YSTFScWdVT3VSbUtYR3lWc1p5TEV5dnZiQzNXdzRTY3YrSDA3UjhjRWxyY2U3NnFqcFpMNllFcll1M2h5WmdDYkI3akFJQW5SNkFWcTlBVXFOSHRISktrUkdaK0tpamIyNmprZ1FCQ2lWS2lpVktxQUNPNjFGSWhHYzh3TndRZWgxZG5JMkM4VXlxUlFTaVFSU3FRUlNxVFR2bjBRQ2lWUUNxVVNhZDF3aXpYOWVxSXhVa24rZHBmSVNTS1RTdkxvTEhiZFdudUdwN0FvbWVKWFhXTmJZdTNFNGZmb2NBS0I3dHk3NDliYy9jT2JNdVRMVlpXMllBeEZWTGdiYlNwQ1VwVVpTVnRuSGpnNys1a1E1dGdiNGRkK2RZczlyZEFaOHZ5dks1dnBLK3paN2FZYzJyRDRhaDlWSHk3NXl4SnkvcnBlcS9OYzdicFdxL0EvaDBhVXFYMTNObWo0VlNxVUtLcFVLaWlLUFNsVmVlRldxVEk5ck5OcEthWnNnQ01qTlZTTTN0K3FQMFJhSlJCQ0x4UkNKQUpIby9xTllKSUpJSklKSUxJSUlwby9HYzBYK2ljVWlrem9LUDRwRll0TzZSSG4xSVA5UkpCYm5yVkNTL3poNXlrUjdmMnBLRkorUXQzS0luNTl2dWRUMzU1K2JJUWdDV3JSb2hwQ1FZSGg1ZVNJZ3dML2tDL05sWldWRHJhNzYzM05FTlFtRExSSFpwRS9QYnFXK1JxZlRXd3krS2xVdTFCb05OQm9OMUdxTjFZODFXaTAwK2NmVUdrMyt4K3E4Yy9uSDFHcE5sVm9MdWlTQ0lFQ3ZMM2gzb3VxdUFsSVZSVWZuYldCU3U3YjVEb0NsRlJsNUZqZHU1UDBSTzZCL2J3REFVMCtPc3ZuNjQ4ZFBZdFhxOVFDQTRjTWVlZUQyRUZINVlMQWxvZ29qbFVyZzRlRU9Edy8zQ3J0SFFWRFVhTFRHb0pzWGV0Vm1vVmlyMDBHbjEwT3YwME5YK0dPOURqcmpNVjMrc2J6bmhUODJMWjkvalY0UHZmRmp5K1cxT2gzMCtmZWdzaEVFQWVmUDV3MTd1bnIxQnBLVFUwclZ1MXBZZG5ZTzFxM2ZCQUNReVdSbzBhS1p6ZGNhREFaczNib1QvNGJ2Z1ZRcXhVc3ZqVVBuVHUzTDFBNGlLbjhNdGtSVXJZbEVJdU5ZV0ZkWDZ4dWlWQVdDSU1CZ01FQVFBRUc0LzJnUUJBaUNBTUVnUUlEcG8vRmNrWDhHZ3dBZzc3RndYWUlBR0FRRElPUmZhOGd2bjFmQXRENkRBUUx5d2xwVmQvck1PYVNrcEVJa0VpRXBLUmxmZlQwZnI3LzJFaG8xYWxEcXVsYXNXSXZzN0x5bEI4VmkyeWNkcHFXbFk4blNsYmgxS3dxZW5oNllPSEU4R2phb1grcjdFMUhGWWJBbElxb2tJcEVJRWtuQnRzeVNZc3RXdHB1eGQrM2RCS3VVS2hVMmJOZ0NBQmc4cUIra01obDI3TmlGQlQvOGd2RXZQb2YyN2R2WVhOZWV2UWR3NGVMbE1yVmo3dWZmUXFsVW9uNzlNRXljT0I3ZVhsNWxxb2VJS2c2bjV4SVJVWldsMCtudysyOS9JQ01qRTE1ZW5uamtrWUVZTm5Rd1JqMCtIRnF0RHI4dlhvNzkrdy9aVk5lRmk1ZXhhZE0yQUVEejVrMUwzUmFsVWdtcFZJSnA3MHhocUNXcW90aGpTMFJFVlpKQ29jVGl4Y3R4NWVwMVNLVlN2RGJ4SmJpNE9BTUFCZzNxQjVsTWhqODNiTWE2OVg5Qm9WUmg2SkJCVnV0S1NFakM0c1VyWURBWUVCb1NqRmRmZVJGVDMva0FBQkFURTRzdnYvcWZUVzNTNmZTWVBPVmRxK2U1N0JlUmZUSFlFaEZSbFhQanhpMHNYN0VXS1NtcGtFb2xHRC8rV2RTdkgyWlM1di90M1hsNFZPWGRoL0h2bVpuc0M1QjlaVXNDZ3NnT0lxZ1Y5N29WUkZGZU4xem82OVphMUdwZGlvcUtWcTIxclgxdGk3VmFiVjJxV0RjVUtVb3JDS0pBV053Z2dDUnNJUXVFSkROWlp1YThmd1JHUWdJa2tPVE1uTGsvMThVRmMrYk01QmRweXMzRGszUEdqejlKcG1ucXRYKytxWGZlZVYrTkRRMmFNT0c4VnQrdlI0L3U2dEdqbS94K1V6Kzk1ZnBtZHk2TGlIQzE2UnZSeXNyS1pSaUdVbExhZGl0dEFGMlBzQVVBQkpXNTczK290OTkrWDVJVUhSMnRHNjYvUnYzN0Y3UjY3cW1ubml5M3g2TjMzLzFBSDh4Ym9PTUdIOXZxZVZGUmticnUycXNVSHgvWFlodEJWbGFtSHB4NXoySG51djZHNlhJNm5XMDZGNEExQ0ZzQVFGQVpNWHlvUHZoZ2dYcjN5dFdWVjA0NTdBcnBlZWVlSlkvYm81aVk2RU5lcGFBanJuOExJTGdSdGdDQW9KS2VucVk3Ny9pWnNySXlaQmh0dXh6WFJSZjlxTTNuQXJBdndoWUFFSFN5c3pQYmRUNVJDMERpY2w4QUFCdlovNWJGeEM0UWZsaXhCUUNFcE5wYXR5cDM3Vko4WEp5aW9pTGxkRHExWXVWcWViMCtPUndPeGNjZjJhMmM2K3ZyMWRqb1ZXeHNqQnlPcHZXZmRlczNTRkxnY21NQWdoTmhDd0FJU2J0MjdkYkREei9SNm5NRkJYbHl1WTdzN202Yk41Zm95ZC84UVlaaEtESXlVazZIUTI2UForLzc1aC94dkFBNkgyRUxBQWhKNmVtcGlveU1sTS9uazkvdmwybWFpbzJKVVY1ZUgwMlpjdEVSdjI5MmRxYTZkKzhtcjljcm44OG5uOSt2cEtRZUtpakkwNlFMTCtqQXp3QkFSek5NMHpTdEhxSzlqcnY3djFhUEFJU2ROYk5PdG5vRWRLS2lraTJXZm56VE5MVmh3eVpKVW41K1gwdG5DVVg1dVRsV2p3Qll3amhnTXowcnRnQUF5eG1HUWRBQ09HcGNGUUVBQUFDMlFOZ0NBQURBRmdoYkFBQUEyQUpoQ3dBQUFGc2diQUVBQUdBTGhDMEFBQUJzZ2JBRkFBQ0FMUkMyQUFBQXNJV1FETnVZeUNPNy96ZUFJeFBMMXh3QUlBU0VaTmptSmtWYlBRSVFWbktUK1pvREFBUy9rQXpiOFFPVHJSNEJDQ3VuRE9CckRnQVEvRUl5YktlZWxLdk03bEZXandHRWhhenUwYnI2cEZ5cnh3QUE0TEJDTW16am81eWFlV0UvcThjQXdzTE1TZjBVRjhVZVc3dHpHSWJWSStBSThYc0hmQzhrdzFhU3h1VDMwT3hyam1QbEZ1Z2ttZDJqOU95MWczVjhYbmVyUjBFWGNMbGNWbytBSXhUQjd4MFFZSmltYVZvOXhOR29xZmZwK1U5S3RQRHJDcFZVMU1uZDRMTjZKQ0JreFVZNmxac2NyVk1HSkd2cVNibUtaNlUyYkZSVzdWSGxuajFXajRFamtKU1lxS1J1aVZhUEFWakNNSnIvazBYSWh5M0NXOUdHVGJycDFydms4elg5aGViSFYxK2h5Wk11c0hncUlQVDQvWDRWN3lpVjE4ZmlRQ2h4dVp6cW1aSEJkZ1NFclFQRE5tUzNJZ0NTbEovWFIxZE11U2p3K0xrWFg5WjN4U1VXVGdTRUpvZkRvYlNrSkt2SFFEdWw5MGdpYW9IOUVMWUllVk11bnFqK0JmbVNKSy9YcTEvOSttbDV2YXc2QWUwVkd4MmxyTlJVdVp4c1FRbDJMcWRUMmFtcGlvbm0rMHlBL1JHMkNIbE9wMU4zM25xeklpSWlKRW5yTjJ6VWN5Lyt3K0twZ05BVUd4MmxuaG5wU2twTVZGUkVCS3VCUWNSaEdJcUtpRkJTWXFKNlpxUVR0VUFyMkdNTDIzampYKy9xbVdkZkNEeCtjTWFkT21IMFNBc25BZ0FBbllrOXRyQ3RDMzkwcnNhTUhoRjQvTmlUVDZ0MFo1bUZFd0VBZ0s1RTJNSTJETVBRbmROdlZscHFpaVNwdXFaV0R6NzZwTHhlcjhXVEFRQ0Fya0RZd2xZU0V1TDF5MS9jS3BlcjZadGZ2bGxYcEQ4Lzk2TEZVd0VBZ0s1QTJNSjJCdlF2MEkrdnVUTHdlTTdiYzdYbzA4OHNuQWdBQUhRRndoYTJOUEg4SCtyRXNjY0hIai8yMUI5VXNtV3JoUk1CQUlET1J0akNsZ3pEME8yMzNLRE1qSFJKa3R2dDBUMFBQS0txUGRVV1R3WUFBRG9MWVF2YmlvK0wwLzEzMzY3b3ZkZDYzTGE5VlBjLy9MZ2FHeHN0bmd3QUFIUUd3aGEybHRlM3QrNisvUmJ0dTh6ZG1pKy8xbStlL3JPNGZETUFBUFpEMk1MMnhvNFpwV2xUTHc4OC9uREJRcjN5K3I4c25BZ0FBSFFHd2haaDRlSUx6OWZaWjV3YWVQeVhGLzZoVHhZdnRYQWlBQURRMFFoYmhBWERNUFN6bTZacDhLQ0JnV09QL3ZyMytuWjlrWVZUQVFDQWprVFlJbXk0WEM3ZGY4L3R5c3BzdWxKQ2ZVT0Q3cG94UzV1THQxZzhHUUFBNkFpRUxjSktZa0tDSHI3dkxzWEh4VW1TOWxSWDY0NTdaMnBINlU2TEp3TUFBRWVMc0VYWXljM0oxaU1QM0IyNERGaEY1Uzc5L0o2WnFxamNaZkZrQUFEZ2FCQzJDRXNEanVtbkIzOTVwMXd1bHlScCs0NVMzWEh2VEc3Z0FBQkFDQ05zRWJhR0RUbE9NKzY2VFE1SDA1ZkI1dUl0dW12R1EzSzdQUlpQQmdBQWpnUmhpN0EyOXZpUitzV3RQd25jd0dGZDBVYmRPL05SMWRmWFd6d1pBQUJvTDhJV1llL1VVMDdVTFRkT0N6eGV2ZllyL2ZMQngxUlhSOXdDQUJCS0NGdEEwbmsvUEVQVHJ2Nys3bVFyQ2xmcnpoa1BxYmJXYmVGVUFBQ2dQUWhiWUs5TEp2MUlWMTkrYWVEeGwxOTlvOXZ2Zm9CdktBTUFJRVFZcG1tYVZnOEJCSk0zM25wUHo4eCtQdkM0Vjg4Y1BmYlFEQ1VuOWJCdUtBQUEwSUt4NzV0azlqMG1iSUdXM3Yvd0l6MzUrejlxMzVkSFZtYTZIbnZvUG1Xa3AxbzhHUUFBMklld0JkcG80U2VmNnBFbmZpZWZ6eWRKU2sxSjFtTVB6VkJ1VHBiRmt3RUFBSW13QmRwbHliSXZOUE9SSjlYWTJDaEo2dFl0VVkvT3ZFY0ZlWDB0bmd3QUFCQzJRRHV0WExWV3YzencwY0RsdjZLaW9uVFB6Mi9SMkRHakxKNE1BSUR3UnRnQ1IrRHJiOWJwN3Z0bnFicW1WcEprR0lhbVhYMjVMcDU0dmc3NG1nSUFBRjJFc0FXTzBOWnQyM1gzL1k5bzY3YnRnV1BubkhXYWZuckROTGxjVGdzbkF3QWdQQkcyd0ZHb3JxN1IvYk9lMEtvMVh3YU9EUnN5U0RQdXVsMEo4WEVXVGdZQVFQZ2hiSUdqNVBWNjlkUWZadXVEK1I4Rmp1WG1aT21oKys1U2RtYUdoWk1CQUJCZUNGdWdBNWltcVgrKytZNW0vL1dsd0xWdUV4TGk5Y0E5UDlmZ1FRTXRuZzRBZ1BCQTJBSWRhUEhTWlpyMStPOVVYOTkweFFTSHc2SHJycnBNRjEvSU41VUJBTkRaQ0Z1Z2c2M2ZzRkgzUHZDb0tpcDNCWTZOR1QxQ2QweS9TWWtKQ1JaT0JnQ0F2UkcyUUNlbzNMVmJzeDcvclFwWHJ3MGNTMDFKMW94ZjNLb0J4L1N6Y0RJQUFPeUxzQVU2aWQvdjEwdXZ2SzRYWDM0OXNPL1c2WFRxdXFtWDZhSUo1N0UxQVFDQURrYllBcDFzUmVGcXpYcmlkOXE5dXlwdzdJVFJJM1hIOUp1VWtCQnY0V1FBQU5nTFlRdDBnY3JLWFhyNDhkODJ1OTV0ZWxxcTdyMXp1Z2IwTDdCd01nQUE3SU93QmJxSTMrL1gzLzd4VC8zOTFUY0NXeE1jRG9lbVhEeEJsMTk2a1NJaUlpeWVFQUNBMEViWUFsMXMrY3JWbXZYRWIxVlZ0U2R3ckhmUFhOMHgvU2IxSzhpemNESUFBRUliWVF0WW9LSnlsNTc4L1IvMTJlY3JBc2NjRG9jbVQ3cEFWMDZack1oSVZtOEJBR2d2d2hhd2lHbWErdmZIbitnUGYzcE9OYlcxZ2VNOWM3UDE4NS9keE41YkFBRGFpYkFGTEZaUnVVdS9lZnBQV3Jwc2VlQ1lZUmlhZk9FRnV1cXlTMWk5QlFDZ2pRaGJJQWlZcHFrRkM1dFdiNnRydmwrOXpjM0owdTIzM0toakIvUzNjRG9BQUVJRFlRc0VrY3JLWFhycUQzL1dwNTk5MGV6NDJhZVAxN1ZUTDFPUDd0MHNtZ3dBZ09CSDJBSkJ4alJOZmZ5ZnhmcjluLzZpNnVxYXdQSFkyQmhkK1QrVE5lRzhzK1Z5dVN5Y0VBQ0E0RVRZQWtHcWN0ZHVQZnY4My9YaGdvWE5qdWZtWk91bUgwL1Z5T0ZEclJrTVljZnY5MnQzZFkxcVBCNTV2Vjc1K1dNaUtEZ01ReTZYUy9FeE1lcWVFQytIdzJIMVNJRGxDRnNneUgzOXpUbzkvYWUvNnR2MVJjMk9qejErcEs2L2JxcXlNdE10bWd6aHdGMVhyNTJWbGZMNmZGYVBna053T1oxS1MwcFNiSFNVMWFNQWxpSnNnUkJnbXFibUxWaW92enovZCszYVhSVTQ3bks1TlBuQ0N6Umw4a1RGUkVkYk9DSHN5RjFYcjIxbFpWYVBnWGJJVGsxVkRIR0xNRWJZQWlIRTdmYm9wVmRlMXh0dnZTZmZmaXRvS2NsSnV1YktLVHJ0bEpQa2REb3RuQkIyNGZmN1ZieWpsSlhhRU9OeU90VXpJNTF0Q1FoYmhDMFFna3EyYk5QL3pmNnJQbDllMk94NGJrNldycGh5c1U0NWFTeC9zT0dvVkZidFVlV2VQWWMvRVVFbktURlJTZDBTclI0RHNBUmhDNFFvMHpUMTJlY3I5TXpzNTdWMSs0NW16L1hxbWFNci8yZXlUaDQzUmdkOGpRTnRVcnlqVkEyTmpWYVBnU01RRlJHaDNBejIzaU04RWJaQWlQTjZ2ZnBnL3NmNis2dHZxS3k4b3RsemZYdjMwbFdYVDliWTQwY1J1R2lYalZ1MmN2V0RFT1V3RFBYTnliWjZETUFTaEMxZ0U0Mk5qWHB2M2dMOTQ3VTVxcXpjMWV5NWdyeSttbnI1SlJvOWNoaUJpellwS3RsaTlRZzRDdm01T1ZhUEFGaUNzQVZzcHI2aFFlL00vVkF2Ly9OTlZWVTEzeU41VEw5OFhYWFpKUm81ZkFpQmkwTWliRU1iWVl0d1JkZ0NOdVdwcTlOYjczNmdWOTk0cTlrZHpLU21MUW9YVGpoWHA1NThvaUlqSXl5YUVNR01zQTF0aEMzQ0ZXRUwySnpiN2RHY3Q5L1RQOTk4UjdXMTdtYlBkZS9lVFJlY2M2Yk9QK2NzOWVqZXphSUpFWXdJMjlCRzJDSmNFYlpBbUtpdXFkV2JiOC9WMjNQbmFmZCtOM21RbW03MGNPb1BUdFNrSDUycnZMNjlyUmtRUVlXd0RXMkVMY0lWWVF1RW1ZYUdSbjMwMzBXYTg2LzN0UEc3elMyZUgzTGNzWm8wNFR5TkdUV2NhK0dHTWNJMnRCRzJDRmVFTFJDbVROTlU0ZW92TmVldDk3VDA4K1U2OEVzL0t6TmRFODgvUjJlZFBsNnhzVEVXVFFtckVMYWhqYkJGdUNKc0FXanJ0dTJhOC9aY2ZURC9ZOVhYMXpkN0xpb3FTaWVQTzE1bm5qWmVRd2NmeTlVVXdnUmhHOW9JVzRRcndoWkFRSFZOcmQ2ZnQwQnZ2ak8zeGMwZUpDa3ROVVZublBZRG5YbmFLY3JPekxCZ1FuUVZ3amEwRWJZSVY0UXRnQlo4UHA4V2ZmcVozdjNnM3lwY3ZiYkZOZ1ZKR2pUd0dKMTErbmo5NE1RVDJLcGdRNFJ0YUNOc0VhNElXd0NIVkxxelRQTS8rby9tL1h1aHR1OG9iZkY4VkdTa1RobzNSbWVkZm9xR0RoN0VWZ1diSUd4REcyR0xjRVhZQW1nVDB6UzE5cXR2TkcvK3gxcTQ2RlBWMWRXM09DY3ROVVduano5Wko0NDlYZ1Y1ZllqY0VFYlloamJDRnVHS3NBWFFicDY2T24yeWVLbm0vWHVoVnEzNXN0VnpVbE9TTlc3TUtJMDdZYlNPTzNhZ1hDNW5GMCtKbzBIWWhqYkNGdUdLc0FWd1ZIYVU3dFNIQ3hicXd3VUx0YU8wck5WejR1UGlOR2IwQ0kwYk0wcWpSZ3hUZEhSVUYwK0o5aUpzUXh0aGkzQkYyQUxvRVB1MktpeGFza3lMbDN4MjBNaU5qSXpRaUtGRE5PNkVVVHBoOUVoMTY1Yll4Wk9pTFFqYjBFYllJbHdSdGdBNm5HbWEycmhwc3hZdlhhWkZueTVyOVE1bmttUVloZ1lOUEVaang0elN5R0ZEMUx0WEx2dHlnd1JoRzlvSVc0UXJ3aFpBcDl1K28xU0xsMzZ1eFV1V2FlMVgzN1I2K1RCSjZ0WXRVVU1IRDlLd3dZTTBiTWdnWldWbUVMb1dJV3hERzJHTGNFWFlBdWhTdTNkWGFjbXk1VnEwNURNdFg3bGFYcS8zb09lbXBpUnI2T0JCVGJFN1pKRFNVbE82Y05Md1J0aUdOc0lXNFlxd0JXQVp0OGVqejVjWGF2bksxU3BjdlViYnRyZThUdTcrc2pMVE5YVHdjUm8ycENsMmUzVHYxa1dUaGgvQ05yUVJ0Z2hYaEMyQW9GRzZzMHlGcTc5VTRlbzFXbEc0UmhXVnV3NTVmdStldVJvNG9MLzZGK1NwWDBGZjllblZVeTZYcTR1bXRiZGdDRnZUTk51OUZlWE5OOTlWYkZ5TXpqcnp0QTZkNWR0djEydmV2QVc2N0xMSlNrNU82dEQzN2d5RUxjSVZZUXNnS0ptbXFhM2JkbWpsNmpVcVhMVldLMWV0MVo3cTZrTyt4dVZ5S2E5UGIvVXI2THMzZHZQVUt6ZEhUaWZYMEcwdnE4TzJzSENOWG4vakxWMTd6UlhxMDZkWG0xOTMvUTNUbFpUVVE3TWVudEdoODh5ZS9ZS1dyeWpVc0dHRDliOC92cnBEMzdzekVMWUlWd2VHTFVzZEFJS0NZUmpLeWM1VVRuYW16di9obVRKTlU1czJGMnZscXJVcVhMVldxOVorS2JmYjArdzFYcTlYMzY0djByZnJpL1RPM21OUmtaSEs2OXRiL1FyeW1tSTNQMCs1T1ZseU9CeGQvMG1oelRadStrN2w1Ulg2NDUvK3FudnV2azJKaVFtV3pqTng0bmxhdFhxTlZxNWNyVTJiTnJjcnRnRlloeFZiQUNIQjUvTnAwM2ZGK25iOWhyMC9pclRwdTJMNS9mN0R2alk2T2tvRmVYMlYxNmVYY25PeWxadVRwZHljYktVa0ozRVZocjJzWHJIMSsvMTYvSW5mYWRPbXpTb295TlAwbjkwb2g4T2haY3VXNjcyNUh4NzBkYVdsTytWd09KUjZtRzgwZk9EK3V3Sy9uam56Vi9LMTRYODNsWldWYW16MEtpNHVUdkh4Y1ljOS8rcXBsNmwzNzU2SFBhOHpzR0tMY01XS0xZQ1E1SFE2bFovWFIvbDVmWFR1MmFkTGt1b2JHclJ4NDNmNnRtaWp2bDFYcEhWRkcxUmNzclhGNWNYcTZ1cTE1c3V2dGViTHI1c2RqNDZPVWs1Mmxucm1aQ3NuTzB1NU9mdCtuYW1vS082VzFwVWNEb2V1dmVZS1BmalE0MXEvZm9QZWVtdXVKazQ4VDI2M1c2V2xPdy81V3IvZmY5aHo5cmVqZEdlYi9rSzBUMjF0cldwcmF3OTdYa05EUTV2ZkUwRG5ZTVVXZ0syNFBSNFZiZGlrYjlkdjBMcTlLN3VIdS9wQ2E5SlNVNXBXZHJPekFxdTgyVm1aU2s1S2tzdGx2ejI4VnEvWTdyTm8wUks5OVBmWDVIUTZkZCtNTzVXV2xuckk4NDlraisyTk45MG12OSt2UHo3em0yYkhuM3Z1UmRVM05PaUc2Njg5Nkd0blAvdUNQSjQ2L2ZRbi85dm1qOWNWV0xGRnVHTEZGb0N0eGNiRWFQQ2dnUm84YUdEZ1dIVjFqWW8yYnRMbWtxMHEyYkpWSlZ1MnFXVExWcFdWVnh6MGZYYVdsV3RuV2JtV3IxemQ3TGhoR09yUnZadFNrcE9Va3B5azVPUWtwYVlrQng2bkpDY3JKU1ZKc1RFeG5mWTUydG1KSjU2Z3lzcmRHalZxMkdHanRxT3RXZnVWUEo2NlE1N3p6VGZyMjdSNkM4QWFyTmdDQ0Z0dWowZGJ0bTdYbGkzYlZMeGx2K2pkdWsyTmpZMUg5ZDZ4TVRGS0RzUnU4L2hOVEV4UWZGeXM0dUxpRkJjWHE1am9hTXYzK2diTGltMXJubjc2endmOVM4amg5dGp1djdkMm4zMHJ0bGRlT1VYejVpMElITis1czB5bWFTbzlQZTJnczVTVmxjdnY5N2Q2VG1zZnE2dXdZb3R3eFlvdEFPd1ZHeE9qZnZsOTFTKy9iN1BqZnI5Zk84dktWVnl5VlNWYm0xWjNpMHUycW5Sbm1jb3JLdVh6K1E3NzNtNlBSKzY5c1h3NERvZERjWEd4aW8rTGEvb1JINnU0MktiSGNmRjdqOFhGS2o0K3J1bDRmRk1ReDhiRUtESXlVcEVSRVlxTWpGQkVSSVF0ci81UVZsNXh5RDIwN2QxanUwOXRUVzJycjJ2TGV4M0p4d1BRK1FoYkFEaUF3K0ZRUm5xYU10TFROSHJrc0diUG1hYXAzVlY3VkY1Um9iTHlTbFZVVktxc3ZFTGwrLzFjWGw0aFQ5MmgvMGw3ZjM2L1g5WFZOYXF1cmpucTJWMHVweUpjVGFHN0wzb2RUcWNjRGtNT2gwTU93eUdId3lIRFljaGhHSHQvN2RCUExOb3o2dlY2TmVPK1djMk9SVVZGNmI0WmQ3WTQ5OEE5c2RMQjk5amVkLzhqaDQzUE04NFlyelBPR0I5NFBQM1d1K1R4MUxYNmNmYTU3Zlo3VlZ0YmU4aHpBRmlIc0FXQWR0aTN4N1pIOTI0cXlPdDcwUFBjYmsrTDJDMnZxRlJGWmFXcXFtdTBaMCsxOWxSWHE3cTZwbDNmb1g4NFhxOVBYcSt2WFdGdEpkT1VLZys0NDF4VVZLUkYwd0FJZFlRdEFIU0MyTmdZOVl6TlZzL2M3RU9lWjVxbWF0MXVWVmZYYUU5MXRmYnNhVnE1cmZXNDVYSFg3ZjNaSTdlblRoNlBwMm1MZzZkT0hyZEhkZlYxYW1ob2JQclIyS0Q2K29ZV2x6b0xkaEVScm1hcm45ZmZNTjNDYVpxODhNSS9EdnBjZlgxOUYwNENvTDBJV3dDd2tHRVlnYjIxbVJucFIvVmVwbW5LNS9Pcm9iRkJqUTJOYW1oc1ZIMTlnM3crbjB6VEw3OXB5dS9iKzdQZkw5UC8vYTlEd1hOL2ZhblY0N1cxdFMyZXE2cmFjOUQzT1Z6OEwxbjZlZnVIQXhBVUNGc0FzQW5ETU9SeU9lVnl4VWp0dk54WU1GOFZZWjlseTVhM2VyeSt2dUdnengzSTcvZkxOTTFEWG91NExYdHNBUVFud2hZQUVOU0dEQjZrM1ZWVnV1YnF5d1BIdnY1bW5aNTU1aTlxYUdoUVVsSVAzWGJyelVwT1RnbzhQMmZPTzlwZFZkWGl2ZmJkSGN6bGF2bkgzNitmZVBpd3MvejZpWWVPNUZNQTBFVUlXd0JBVUx2d3d2T2JQUzVjdFViUFB2czNaV1ZscXJpNFJQWDFEWnIxeUpOS1QwL1ZwRWtYS0s5dm54YXYyYWVtcG1tMU5UWTJWcEwwcThlZWt0dnRPZUxackx4MkxZQ1dDRnNBUUVnd1RWUHZ2amRQYytkK3FKenNMUDNzbHV0MTYyMzN5RFJOcGFZbWErUEc3L1Q0NDcvVDhPRkROSEhDZWEzZXRHSDM3cVpWM01TRUJFblN6cDNsYkMwQWJJU3dCUUFFdmJLeWNyMzQwcXRhdDY1SStmbDlkZU1OMXdaV1hhT2pvL1NMTzZmclAvOWRyTGZmbXFzVksxWnA5ZXExR24vS1NUcm5uTE1VRXhQZDdIMGtLU1UxV2RMM1d3cysrdmkvZXUyMU45V3ZYNzV1dk9FNlJVZEh0VHJISjR1VzZKVlgzcERmNzlma2l5ZDI1cWNNNEFnUXRnQ0FvTlhRMEtBRkgvMVg3NzgvWHcwTkRSbzllb1N1dk9MU0ZudGtEY1BRS1Q4NFVjT0hEZEdycjgzUjh1V0Ztdi92aFZxeTlITk5uSENleG8wYkkwa3EzdnROY2hrSDNCTDMxUEVuYStmT2NpMWMrSW1lZXVyL2ROUE4wNVFRSHg5NDN1ZnphYzZjZDdUZ28vL0k1WExxMm11dTBNZ0RidDRCd0hxRUxRQWdLQng0R2E3S3lsMzYxV08vVlZWVmxWd3VsNlpNdVVnL09IbmNJZDhqTVRGQjA2NjdTc09IRGRITHI3eXVtcHBhUlVSK2Y4T0hvcUtOa3FUZXZYdTJlTzNraXlmSTI5aW9SWXVYYXViTVgrblNTeWRweFBDaFdyOStnMTUrK1hWdDI3NURTVWs5TkhYcVplcFhrTmNCbnpHQWprYllBZ0FzWjVxbW5uKys2Y1lJalkxZTdkaFJxb3lNZEIxelRJSEt5eXAweFJXWEtLTWQxL2tkTVdLbyt2WEwxNXExWDJuMHFPR1NwRjI3ZHF1a1pLdWNUcWZ5V3Jscm5NUGgwT1dYWDZKZXZYTDE2bXR6Tkh2MkMzby9aNzYyYk5rbVNSbzc5bmhOdm5pQ29xT2pXN3dXUUhBZ2JBRUFsdG9YdFo4dCswTHg4WEdxclhYcm1UOCtwNXR2bXFiTEw1c3NsOHNsd3pEYS9iNEpDZkVhZThMb3dPUEZpNWRLa3ZyM3kyKzI3M1ovZnI5ZjNib2xLajA5WFZ1M2JndEViVkpTRCtYbjlRbVptMWtBNGNvd1ErMytpd0NBRG1mVkRScE0wOVRmL3ZheWxpejlYSEZ4Y2ZyNTdUL1ZraVhMTk8vREJZcUtpdExKSjQvVjhHRkRsSkthclBpNHVEWUZydC92bDkvdmw4L25rOWZyazgvbmt5VGQvOENqY3J2ZG1qYnRLbzBZUGpSd2ZrMU5yZGF2TDlMcU5WOXB6Wm92QTVjRXk4ck0wTWhSdzdSeTVXcVZsR3lWMUxTcW01T1RyWDc5OHRRek4wZloyVmxLUzB0UlJFUkVKL3pYYWJ2ODNCeExQejVnRmVPQS8xTmd4UllBWUptYW1scDlzWHlsWEM2bmJyaitHbVZrcEduQ2hITVZFeE90ZDk3OVFQUG5mNno1OHo4T25POXdPR1FZeG42QjI3UTI0L2ViTWsyejFkdmx1bHhPalJneFRHNjNXK25wcVJvMmRMQVdMVjZxZGV1S1ZGeThSYVdsT3dPdmM3bGNHalpzaUU0Y04wWURCL2FYWVJnNjU0ZG5xcWhvb3o3L1lvVUtDOWVvdUxoRXhjVWx6VDVHZkh5Y2ZuTHovNnBYcjl6TytROEZvRTBJV3dDQVpSSVM0alZ1N0JqMTdKV3IvUHltZmErR1llanNzMC9YQ1NlTTFoZkxWMnJ6ZDhYYXZidEtIazlkMHlxc3p4ZFlsZDEzaTl4QTFKcVNLVk9HOW9hdjBYVG5zbkhqeG1qRmlrSmRmTkVFT1J3T05UWTBCbTdER3g4ZnB3RUQrbXZRb0FFNjdyaGpGZHZLN1lqejgvc3FQNyt2THIxa2tyWnMyYVoxNjR0VVZMUkpXN1pzVlVWRnBkTFQwNGhhSUFpd0ZRRUFZTmxXQkVscWJHenNrbi9LMzdadHU3S3lNaVUxWGI1citmSkM5ZTdkVTJscHFVZjF2bzJOWGpWNkcxc040cTdDVmdTRXF3TzNJaEMyQUFCTHd4WkhqN0JGdURvd2JCMVdEUUlBQUFCMEpNSVdBQUFBdGtEWUFnQUF3QllJV3dBQUFOZ0NZUXNBQUFCYklHd0JBQUJnQzRRdEFBQUFiSUd3QlFBQWdDMFF0Z0FBQUxBRndoWUFBQUMyUU5nQ0FBREFGZ2hiQUFBQTJBSmhDd0NRd3pDc0hnRkhpTjg3NEh1RUxRQkFMcGZMNmhGd2hDTDR2UU1DQ0ZzQWdPSmpZcXdlQVVjb2p0ODdJSUN3QlFDb2UwSzhYRTZuMVdPZ25Wd3VwN29uSmxnOUJoQTBDRnNxN21VVEFBQUJvMGxFUVZRQWdCd09oOUtTa3F3ZUErMlUzaU9KUGJiQWZnelRORTJyaHdBQUJBZDNYYjEyVmxiSzYvTlpQUW9Pd2VWMEtqMHBTVEhSVVZhUEFsaktNSnIvelk2d0JRQTA0L2Y3dGJ1NlJyVWVqeHE5WHZuNVl5SW9PQXhERVM2WDRtSmkxRDBoWGc0SC8rZ0tFTFlBQUFDd2hRUERsci91QVFBQXdCWUlXd0FBQU5nQ1lRc0FBQUJiSUd3QkFBQmdDNFF0QUFBQWJJR3dCUUFBZ0MwUXRnQUFBTEFGd2hZQUFBQzJRTmdDQUFEQUZnaGJBQUFBMkFKaEN3QUFBRnNnYkFFQUFHQUxoQzBBQUFCc2diQUZBQUNBTFJDMkFBQUFzQVhDRmdBQUFMWkEyQUlBQU1BV0NGc0FBQURZQW1FTEFBQUFXeUJzQVFBQVlBdUVMUUFBQUd5QnNBVUFBSUF0RUxZQUFBQ3dCY0lXQUFBQXRrRFlBZ0FBd0JZSVd3QUFBTmdDWVFzQUFBQmJJR3dCQUFCZ0M0UXRBQUFBYklHd0JRQUFnQzBRdGdBQUFMQUZ3aFlBQUFDMlFOZ0NBQURBRmdoYkFBQUEyQUpoQ3dBQUFGc2diQUVBQUdBTGhDMEFBQUJzZ2JBRkFBQ0FMUkMyQUFBQXNBWENGZ0FBQUxaQTJBSUFBTUFXQ0ZzQUFBRFlBbUVMQUFBQVd5QnNBUUFBQUFBQUFBQUFBQUJBQi9wL3pLSmVhSmlmR2Y0QUFBQUFTVVZPUks1Q1lJST0iLAogICAiVHlwZSIgOiAibWluZCIsCiAgICJWZXJzaW9uIiA6ICI2Igp9Cg=="/>
    </extobj>
  </extobjs>
</s:customData>
</file>

<file path=customXml/itemProps1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1911</Words>
  <Application>WPS 演示</Application>
  <PresentationFormat>宽屏</PresentationFormat>
  <Paragraphs>232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宋体</vt:lpstr>
      <vt:lpstr>Wingdings</vt:lpstr>
      <vt:lpstr>方正兰亭粗黑_GBK</vt:lpstr>
      <vt:lpstr>黑体</vt:lpstr>
      <vt:lpstr>方正超粗黑简体</vt:lpstr>
      <vt:lpstr>微软雅黑</vt:lpstr>
      <vt:lpstr>方正兰亭细黑_GBK</vt:lpstr>
      <vt:lpstr>Kozuka Gothic Pro R</vt:lpstr>
      <vt:lpstr>Times New Roman</vt:lpstr>
      <vt:lpstr>等线</vt:lpstr>
      <vt:lpstr>等线 Light</vt:lpstr>
      <vt:lpstr>Arial Unicode MS</vt:lpstr>
      <vt:lpstr>Helvetica Neue</vt:lpstr>
      <vt:lpstr>造字工房俊雅锐宋体验版常规体</vt:lpstr>
      <vt:lpstr>Yu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LYW</cp:lastModifiedBy>
  <cp:revision>32</cp:revision>
  <dcterms:created xsi:type="dcterms:W3CDTF">2017-05-14T08:55:00Z</dcterms:created>
  <dcterms:modified xsi:type="dcterms:W3CDTF">2022-03-24T16:43:39Z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